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66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089390" y="1792223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/>
                </a:solidFill>
              </a:defRPr>
            </a:lvl1pPr>
          </a:lstStyle>
          <a:p>
            <a:fld id="{1E700B27-DE4C-4B9E-BB11-B9027034A00F}" type="datetimeFigureOut">
              <a:rPr lang="en-US" dirty="0"/>
              <a:pPr/>
              <a:t>3/1/2020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9592" y="3226820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966674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6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F4739-9812-4A9F-890D-2AD6BA5F6EE8}" type="datetimeFigureOut">
              <a:rPr lang="en-US" dirty="0"/>
              <a:t>3/1/2020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3416"/>
            <a:ext cx="8825659" cy="1379755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45AC5-A3F8-44AA-BA8F-596CDCC976D3}" type="datetimeFigureOut">
              <a:rPr lang="en-US" dirty="0"/>
              <a:t>3/1/2020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3" name="TextBox 12"/>
          <p:cNvSpPr txBox="1"/>
          <p:nvPr/>
        </p:nvSpPr>
        <p:spPr>
          <a:xfrm>
            <a:off x="9719438" y="2631815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”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98295" y="591093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0517"/>
            <a:ext cx="8453906" cy="2698249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25772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3B183-A821-4095-A363-9EC968635539}" type="datetimeFigureOut">
              <a:rPr lang="en-US" dirty="0"/>
              <a:t>3/1/2020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32" name="Rectangle 3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33068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D01B4-0AA5-45E6-B2E6-5FA4078AEBCF}" type="datetimeFigureOut">
              <a:rPr lang="en-US" dirty="0"/>
              <a:t>3/1/2020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17299"/>
            <a:ext cx="312916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93561"/>
            <a:ext cx="3129168" cy="283349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2"/>
            <a:ext cx="31453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93561"/>
            <a:ext cx="3145380" cy="283349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617299"/>
            <a:ext cx="3161029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93561"/>
            <a:ext cx="3164719" cy="28334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7335C-0450-40D7-8612-B3203BED4F28}" type="datetimeFigureOut">
              <a:rPr lang="en-US" dirty="0"/>
              <a:t>3/1/2020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2" y="4532845"/>
            <a:ext cx="30504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3" y="5109107"/>
            <a:ext cx="3050437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537" y="4532846"/>
            <a:ext cx="3046766" cy="651156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1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84002"/>
            <a:ext cx="3050438" cy="84305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4" y="4532847"/>
            <a:ext cx="3050438" cy="65115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4" y="5184001"/>
            <a:ext cx="3050437" cy="843054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8153" y="2603500"/>
            <a:ext cx="0" cy="3517594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1905" y="2603500"/>
            <a:ext cx="0" cy="34925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6A105-2A1C-4284-B4EA-07CF89B1A393}" type="datetimeFigureOut">
              <a:rPr lang="en-US" dirty="0"/>
              <a:t>3/1/2020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73668"/>
            <a:ext cx="8825660" cy="70696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BE609-F3F2-45E6-BD6A-E03A8C86C1AE}" type="datetimeFigureOut">
              <a:rPr lang="en-US" dirty="0"/>
              <a:t>3/1/2020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8"/>
            <a:ext cx="1413933" cy="4748589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8"/>
            <a:ext cx="6247546" cy="474859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4AD68-089C-4467-A8F3-EA2BBCA6B44E}" type="datetimeFigureOut">
              <a:rPr lang="en-US" dirty="0"/>
              <a:t>3/1/2020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51FCE-E4BB-4680-8E50-3C0E348D2609}" type="datetimeFigureOut">
              <a:rPr lang="en-US" dirty="0"/>
              <a:t>3/1/2020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7645"/>
            <a:ext cx="4351023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8" y="2677644"/>
            <a:ext cx="3755379" cy="2283823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A073D-A903-47F8-8D16-77642FB0DF1F}" type="datetimeFigureOut">
              <a:rPr lang="en-US" dirty="0"/>
              <a:t>3/1/2020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1FA40-626B-4CA1-85D0-7A9016E395BA}" type="datetimeFigureOut">
              <a:rPr lang="en-US" dirty="0"/>
              <a:t>3/1/2020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0" y="3179762"/>
            <a:ext cx="4825159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425EA-B9DC-48A7-991E-9A82573B1B21}" type="datetimeFigureOut">
              <a:rPr lang="en-US" dirty="0"/>
              <a:t>3/1/2020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B97F8-6CEB-469B-AFCC-889F2A2B1D5A}" type="datetimeFigureOut">
              <a:rPr lang="en-US" dirty="0"/>
              <a:t>3/1/2020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9179F-009E-4FA5-B091-7EBB82A185BD}" type="datetimeFigureOut">
              <a:rPr lang="en-US" dirty="0"/>
              <a:t>3/1/2020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295400"/>
            <a:ext cx="2793159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5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2895600"/>
            <a:ext cx="2793158" cy="312927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65CEB-0076-4E37-B880-BCEA9784DE0A}" type="datetimeFigureOut">
              <a:rPr lang="en-US" dirty="0"/>
              <a:t>3/1/2020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60" cy="173566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49E5E-3896-4118-99A7-7B85668F1C5E}" type="datetimeFigureOut">
              <a:rPr lang="en-US" dirty="0"/>
              <a:t>3/1/2020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26" name="Rectangle 2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0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3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2603500"/>
            <a:ext cx="8761412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0938" y="639406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7E0D914D-B099-4142-A885-11F276715148}" type="datetimeFigureOut">
              <a:rPr lang="en-US" dirty="0"/>
              <a:t>3/1/2020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28358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 b="1" i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22" name="Rectangle 2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200832"/>
            <a:ext cx="8825658" cy="2677648"/>
          </a:xfrm>
        </p:spPr>
        <p:txBody>
          <a:bodyPr/>
          <a:lstStyle/>
          <a:p>
            <a:pPr algn="ctr"/>
            <a:r>
              <a:rPr lang="fa-IR" dirty="0" smtClean="0">
                <a:solidFill>
                  <a:srgbClr val="FF0000"/>
                </a:solidFill>
              </a:rPr>
              <a:t>فارسی و نگارش</a:t>
            </a:r>
            <a:br>
              <a:rPr lang="fa-IR" dirty="0" smtClean="0">
                <a:solidFill>
                  <a:srgbClr val="FF0000"/>
                </a:solidFill>
              </a:rPr>
            </a:br>
            <a:r>
              <a:rPr lang="fa-IR" dirty="0" smtClean="0">
                <a:solidFill>
                  <a:srgbClr val="FF0000"/>
                </a:solidFill>
              </a:rPr>
              <a:t>پایه: دهم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8847" y="4219441"/>
            <a:ext cx="8825658" cy="861420"/>
          </a:xfrm>
        </p:spPr>
        <p:txBody>
          <a:bodyPr>
            <a:noAutofit/>
          </a:bodyPr>
          <a:lstStyle/>
          <a:p>
            <a:pPr algn="ctr"/>
            <a:r>
              <a:rPr lang="fa-IR" sz="6000" dirty="0" smtClean="0">
                <a:solidFill>
                  <a:srgbClr val="7030A0"/>
                </a:solidFill>
              </a:rPr>
              <a:t>بهراد  ابری</a:t>
            </a:r>
            <a:endParaRPr lang="en-US" sz="60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32384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>
                <a:solidFill>
                  <a:srgbClr val="FF0000"/>
                </a:solidFill>
              </a:rPr>
              <a:t>دست به قلم شوید و بیافرینید!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355527"/>
            <a:ext cx="8761412" cy="3416300"/>
          </a:xfrm>
        </p:spPr>
        <p:txBody>
          <a:bodyPr>
            <a:noAutofit/>
          </a:bodyPr>
          <a:lstStyle/>
          <a:p>
            <a:pPr algn="ctr"/>
            <a:r>
              <a:rPr lang="fa-IR" sz="2400" dirty="0" smtClean="0"/>
              <a:t>در صفحه ی ۸۷ کتابتان نویسنده، «کتاب» را با «انسان» مقایسه کرده است.</a:t>
            </a:r>
          </a:p>
          <a:p>
            <a:pPr algn="ctr"/>
            <a:endParaRPr lang="fa-IR" sz="2400" dirty="0" smtClean="0"/>
          </a:p>
          <a:p>
            <a:pPr algn="ctr"/>
            <a:r>
              <a:rPr lang="fa-IR" sz="2400" dirty="0" smtClean="0"/>
              <a:t>آن را بخوانید و با توجه به آن </a:t>
            </a:r>
          </a:p>
          <a:p>
            <a:pPr algn="ctr"/>
            <a:r>
              <a:rPr lang="fa-IR" sz="2400" dirty="0" smtClean="0"/>
              <a:t>و بهره گیری از روش سنجش و مقایسه </a:t>
            </a:r>
          </a:p>
          <a:p>
            <a:pPr algn="ctr"/>
            <a:r>
              <a:rPr lang="fa-IR" sz="2400" dirty="0" smtClean="0"/>
              <a:t>متن جدید ادبی بیافرینید.</a:t>
            </a:r>
          </a:p>
          <a:p>
            <a:pPr algn="r"/>
            <a:r>
              <a:rPr lang="fa-IR" sz="2400" dirty="0" smtClean="0">
                <a:solidFill>
                  <a:srgbClr val="FF0000"/>
                </a:solidFill>
              </a:rPr>
              <a:t>موضوعات:</a:t>
            </a:r>
          </a:p>
          <a:p>
            <a:pPr algn="ctr"/>
            <a:r>
              <a:rPr lang="fa-IR" sz="2400" dirty="0" smtClean="0">
                <a:solidFill>
                  <a:srgbClr val="00B0F0"/>
                </a:solidFill>
              </a:rPr>
              <a:t>مقایسه ی قلم با اسلحه                                    </a:t>
            </a:r>
            <a:r>
              <a:rPr lang="fa-IR" sz="2400" dirty="0" smtClean="0">
                <a:solidFill>
                  <a:schemeClr val="accent6">
                    <a:lumMod val="75000"/>
                  </a:schemeClr>
                </a:solidFill>
              </a:rPr>
              <a:t>مقایسه ی انسان و دیو</a:t>
            </a:r>
          </a:p>
          <a:p>
            <a:pPr algn="ctr"/>
            <a:r>
              <a:rPr lang="fa-IR" sz="2400" dirty="0" smtClean="0">
                <a:solidFill>
                  <a:srgbClr val="7030A0"/>
                </a:solidFill>
              </a:rPr>
              <a:t>مقایسه ی آیینه با دوست                                 </a:t>
            </a:r>
            <a:r>
              <a:rPr lang="fa-IR" sz="2400" dirty="0" smtClean="0">
                <a:solidFill>
                  <a:schemeClr val="accent3"/>
                </a:solidFill>
              </a:rPr>
              <a:t>مقایسه ی راه با مقصد</a:t>
            </a:r>
          </a:p>
          <a:p>
            <a:pPr algn="ctr"/>
            <a:r>
              <a:rPr lang="fa-IR" sz="2400" dirty="0" smtClean="0">
                <a:solidFill>
                  <a:srgbClr val="FF0000"/>
                </a:solidFill>
              </a:rPr>
              <a:t>متن ادبی خود را به تلگرام یا واتساپ من ارسال کنید</a:t>
            </a:r>
            <a:r>
              <a:rPr lang="fa-IR" sz="2400" dirty="0" smtClean="0"/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07615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>
                <a:solidFill>
                  <a:srgbClr val="FF0000"/>
                </a:solidFill>
              </a:rPr>
              <a:t>نوشته های ذهنی ( ۲ ): سنجش و مقایسه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endParaRPr lang="fa-IR" sz="4000" dirty="0" smtClean="0"/>
          </a:p>
          <a:p>
            <a:pPr algn="ctr"/>
            <a:r>
              <a:rPr lang="fa-IR" sz="4000" dirty="0" smtClean="0"/>
              <a:t>نوشته ها </a:t>
            </a:r>
            <a:r>
              <a:rPr lang="fa-IR" sz="4000" dirty="0"/>
              <a:t>را ميتوان </a:t>
            </a:r>
            <a:r>
              <a:rPr lang="fa-IR" sz="4000" dirty="0" smtClean="0"/>
              <a:t>به دو </a:t>
            </a:r>
            <a:r>
              <a:rPr lang="fa-IR" sz="4000" dirty="0"/>
              <a:t>دستة </a:t>
            </a:r>
            <a:r>
              <a:rPr lang="fa-IR" sz="4000" dirty="0" smtClean="0"/>
              <a:t>تقسيم كرد</a:t>
            </a:r>
            <a:r>
              <a:rPr lang="fa-IR" sz="4000" dirty="0"/>
              <a:t>:</a:t>
            </a:r>
            <a:endParaRPr lang="fa-IR" sz="4000" dirty="0" smtClean="0"/>
          </a:p>
          <a:p>
            <a:pPr algn="ctr"/>
            <a:r>
              <a:rPr lang="fa-IR" sz="4000" dirty="0" smtClean="0">
                <a:solidFill>
                  <a:srgbClr val="00B050"/>
                </a:solidFill>
              </a:rPr>
              <a:t>نوشته های عيني</a:t>
            </a:r>
            <a:r>
              <a:rPr lang="fa-IR" sz="40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</a:p>
          <a:p>
            <a:pPr algn="ctr"/>
            <a:r>
              <a:rPr lang="fa-IR" sz="4000" dirty="0" smtClean="0">
                <a:solidFill>
                  <a:srgbClr val="00B0F0"/>
                </a:solidFill>
              </a:rPr>
              <a:t> نوشته های ذهني</a:t>
            </a:r>
            <a:endParaRPr lang="en-US" sz="40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98909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>
                <a:solidFill>
                  <a:srgbClr val="FF0000"/>
                </a:solidFill>
              </a:rPr>
              <a:t>نوشته های عینی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3200" dirty="0">
                <a:solidFill>
                  <a:schemeClr val="bg2">
                    <a:lumMod val="10000"/>
                  </a:schemeClr>
                </a:solidFill>
              </a:rPr>
              <a:t>براي نوشتن </a:t>
            </a:r>
            <a:r>
              <a:rPr lang="fa-IR" sz="3200" dirty="0" smtClean="0">
                <a:solidFill>
                  <a:schemeClr val="bg2">
                    <a:lumMod val="10000"/>
                  </a:schemeClr>
                </a:solidFill>
              </a:rPr>
              <a:t>متن هاي </a:t>
            </a:r>
            <a:r>
              <a:rPr lang="fa-IR" sz="3200" dirty="0">
                <a:solidFill>
                  <a:schemeClr val="bg2">
                    <a:lumMod val="10000"/>
                  </a:schemeClr>
                </a:solidFill>
              </a:rPr>
              <a:t>عيني، </a:t>
            </a:r>
            <a:r>
              <a:rPr lang="fa-IR" sz="3200" dirty="0" smtClean="0">
                <a:solidFill>
                  <a:schemeClr val="bg2">
                    <a:lumMod val="10000"/>
                  </a:schemeClr>
                </a:solidFill>
              </a:rPr>
              <a:t>پديده ها </a:t>
            </a:r>
            <a:r>
              <a:rPr lang="fa-IR" sz="3200" dirty="0">
                <a:solidFill>
                  <a:schemeClr val="bg2">
                    <a:lumMod val="10000"/>
                  </a:schemeClr>
                </a:solidFill>
              </a:rPr>
              <a:t>را </a:t>
            </a:r>
            <a:r>
              <a:rPr lang="fa-IR" sz="3200" dirty="0" smtClean="0">
                <a:solidFill>
                  <a:schemeClr val="bg2">
                    <a:lumMod val="10000"/>
                  </a:schemeClr>
                </a:solidFill>
              </a:rPr>
              <a:t>مي بينيم،</a:t>
            </a:r>
          </a:p>
          <a:p>
            <a:pPr algn="ctr"/>
            <a:r>
              <a:rPr lang="fa-IR" sz="3200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fa-IR" sz="3200" dirty="0">
                <a:solidFill>
                  <a:schemeClr val="bg2">
                    <a:lumMod val="10000"/>
                  </a:schemeClr>
                </a:solidFill>
              </a:rPr>
              <a:t>صداها را </a:t>
            </a:r>
            <a:r>
              <a:rPr lang="fa-IR" sz="3200" dirty="0" smtClean="0">
                <a:solidFill>
                  <a:schemeClr val="bg2">
                    <a:lumMod val="10000"/>
                  </a:schemeClr>
                </a:solidFill>
              </a:rPr>
              <a:t>مي شنويم</a:t>
            </a:r>
            <a:r>
              <a:rPr lang="fa-IR" sz="3200" dirty="0">
                <a:solidFill>
                  <a:schemeClr val="bg2">
                    <a:lumMod val="10000"/>
                  </a:schemeClr>
                </a:solidFill>
              </a:rPr>
              <a:t>، بوها را با </a:t>
            </a:r>
            <a:r>
              <a:rPr lang="fa-IR" sz="3200" dirty="0" smtClean="0">
                <a:solidFill>
                  <a:schemeClr val="bg2">
                    <a:lumMod val="10000"/>
                  </a:schemeClr>
                </a:solidFill>
              </a:rPr>
              <a:t>حس </a:t>
            </a:r>
            <a:r>
              <a:rPr lang="fa-IR" sz="3200" dirty="0">
                <a:solidFill>
                  <a:schemeClr val="bg2">
                    <a:lumMod val="10000"/>
                  </a:schemeClr>
                </a:solidFill>
              </a:rPr>
              <a:t>بويايي درك و اشيا را لمس </a:t>
            </a:r>
            <a:r>
              <a:rPr lang="fa-IR" sz="3200" dirty="0" smtClean="0">
                <a:solidFill>
                  <a:schemeClr val="bg2">
                    <a:lumMod val="10000"/>
                  </a:schemeClr>
                </a:solidFill>
              </a:rPr>
              <a:t>مي ‌كنيم </a:t>
            </a:r>
            <a:endParaRPr lang="fa-IR" sz="3200" dirty="0" smtClean="0">
              <a:solidFill>
                <a:schemeClr val="bg2">
                  <a:lumMod val="10000"/>
                </a:schemeClr>
              </a:solidFill>
            </a:endParaRPr>
          </a:p>
          <a:p>
            <a:pPr algn="ctr"/>
            <a:r>
              <a:rPr lang="fa-IR" sz="3200" dirty="0" smtClean="0">
                <a:solidFill>
                  <a:schemeClr val="bg2">
                    <a:lumMod val="10000"/>
                  </a:schemeClr>
                </a:solidFill>
              </a:rPr>
              <a:t>و مزه خوراكي ها </a:t>
            </a:r>
            <a:r>
              <a:rPr lang="fa-IR" sz="3200" dirty="0">
                <a:solidFill>
                  <a:schemeClr val="bg2">
                    <a:lumMod val="10000"/>
                  </a:schemeClr>
                </a:solidFill>
              </a:rPr>
              <a:t>را </a:t>
            </a:r>
            <a:r>
              <a:rPr lang="fa-IR" sz="3200" dirty="0" smtClean="0">
                <a:solidFill>
                  <a:schemeClr val="bg2">
                    <a:lumMod val="10000"/>
                  </a:schemeClr>
                </a:solidFill>
              </a:rPr>
              <a:t>مي چشيم</a:t>
            </a:r>
            <a:r>
              <a:rPr lang="fa-IR" sz="3200" dirty="0">
                <a:solidFill>
                  <a:schemeClr val="bg2">
                    <a:lumMod val="10000"/>
                  </a:schemeClr>
                </a:solidFill>
              </a:rPr>
              <a:t>؛ </a:t>
            </a:r>
            <a:endParaRPr lang="fa-IR" sz="3200" dirty="0" smtClean="0">
              <a:solidFill>
                <a:schemeClr val="bg2">
                  <a:lumMod val="10000"/>
                </a:schemeClr>
              </a:solidFill>
            </a:endParaRPr>
          </a:p>
          <a:p>
            <a:pPr algn="ctr"/>
            <a:r>
              <a:rPr lang="fa-IR" sz="3200" dirty="0" smtClean="0">
                <a:solidFill>
                  <a:schemeClr val="bg2">
                    <a:lumMod val="10000"/>
                  </a:schemeClr>
                </a:solidFill>
              </a:rPr>
              <a:t>يعني </a:t>
            </a:r>
            <a:r>
              <a:rPr lang="fa-IR" sz="3200" dirty="0">
                <a:solidFill>
                  <a:schemeClr val="bg2">
                    <a:lumMod val="10000"/>
                  </a:schemeClr>
                </a:solidFill>
              </a:rPr>
              <a:t>به </a:t>
            </a:r>
            <a:r>
              <a:rPr lang="fa-IR" sz="3200" dirty="0" smtClean="0">
                <a:solidFill>
                  <a:schemeClr val="bg2">
                    <a:lumMod val="10000"/>
                  </a:schemeClr>
                </a:solidFill>
              </a:rPr>
              <a:t>كمك </a:t>
            </a:r>
            <a:r>
              <a:rPr lang="fa-IR" sz="3200" dirty="0">
                <a:solidFill>
                  <a:schemeClr val="bg2">
                    <a:lumMod val="10000"/>
                  </a:schemeClr>
                </a:solidFill>
              </a:rPr>
              <a:t>حواس خود به شناخت </a:t>
            </a:r>
            <a:r>
              <a:rPr lang="fa-IR" sz="3200" dirty="0" smtClean="0">
                <a:solidFill>
                  <a:schemeClr val="bg2">
                    <a:lumMod val="10000"/>
                  </a:schemeClr>
                </a:solidFill>
              </a:rPr>
              <a:t>مي رسيم </a:t>
            </a:r>
            <a:r>
              <a:rPr lang="fa-IR" sz="3200" dirty="0">
                <a:solidFill>
                  <a:schemeClr val="bg2">
                    <a:lumMod val="10000"/>
                  </a:schemeClr>
                </a:solidFill>
              </a:rPr>
              <a:t>و حاصل درك خود را از </a:t>
            </a:r>
            <a:r>
              <a:rPr lang="fa-IR" sz="3200" dirty="0" smtClean="0">
                <a:solidFill>
                  <a:schemeClr val="bg2">
                    <a:lumMod val="10000"/>
                  </a:schemeClr>
                </a:solidFill>
              </a:rPr>
              <a:t>پديده ها </a:t>
            </a:r>
            <a:r>
              <a:rPr lang="fa-IR" sz="3200" dirty="0">
                <a:solidFill>
                  <a:schemeClr val="bg2">
                    <a:lumMod val="10000"/>
                  </a:schemeClr>
                </a:solidFill>
              </a:rPr>
              <a:t>به نگارش </a:t>
            </a:r>
            <a:r>
              <a:rPr lang="fa-IR" sz="3200" dirty="0" smtClean="0">
                <a:solidFill>
                  <a:schemeClr val="bg2">
                    <a:lumMod val="10000"/>
                  </a:schemeClr>
                </a:solidFill>
              </a:rPr>
              <a:t>درمي آوريم</a:t>
            </a:r>
            <a:r>
              <a:rPr lang="fa-IR" sz="3200" dirty="0">
                <a:solidFill>
                  <a:schemeClr val="bg2">
                    <a:lumMod val="10000"/>
                  </a:schemeClr>
                </a:solidFill>
              </a:rPr>
              <a:t>.</a:t>
            </a:r>
            <a:endParaRPr lang="en-US" sz="3200" dirty="0">
              <a:solidFill>
                <a:schemeClr val="bg2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4728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>
                <a:solidFill>
                  <a:srgbClr val="FF0000"/>
                </a:solidFill>
              </a:rPr>
              <a:t>نوشته های ذهنی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3200" dirty="0">
                <a:solidFill>
                  <a:schemeClr val="bg2">
                    <a:lumMod val="10000"/>
                  </a:schemeClr>
                </a:solidFill>
              </a:rPr>
              <a:t>در </a:t>
            </a:r>
            <a:r>
              <a:rPr lang="fa-IR" sz="3200" dirty="0" smtClean="0">
                <a:solidFill>
                  <a:schemeClr val="bg2">
                    <a:lumMod val="10000"/>
                  </a:schemeClr>
                </a:solidFill>
              </a:rPr>
              <a:t>نوشته هاي </a:t>
            </a:r>
            <a:r>
              <a:rPr lang="fa-IR" sz="3200" dirty="0">
                <a:solidFill>
                  <a:schemeClr val="bg2">
                    <a:lumMod val="10000"/>
                  </a:schemeClr>
                </a:solidFill>
              </a:rPr>
              <a:t>ذهني از </a:t>
            </a:r>
            <a:r>
              <a:rPr lang="fa-IR" sz="3200" dirty="0" smtClean="0">
                <a:solidFill>
                  <a:schemeClr val="bg2">
                    <a:lumMod val="10000"/>
                  </a:schemeClr>
                </a:solidFill>
              </a:rPr>
              <a:t>محدوده ی عيني </a:t>
            </a:r>
            <a:r>
              <a:rPr lang="fa-IR" sz="3200" dirty="0">
                <a:solidFill>
                  <a:schemeClr val="bg2">
                    <a:lumMod val="10000"/>
                  </a:schemeClr>
                </a:solidFill>
              </a:rPr>
              <a:t>و حواس ظاهر فراتر </a:t>
            </a:r>
            <a:r>
              <a:rPr lang="fa-IR" sz="3200" dirty="0" smtClean="0">
                <a:solidFill>
                  <a:schemeClr val="bg2">
                    <a:lumMod val="10000"/>
                  </a:schemeClr>
                </a:solidFill>
              </a:rPr>
              <a:t>می رویم.</a:t>
            </a:r>
          </a:p>
          <a:p>
            <a:pPr algn="ctr"/>
            <a:r>
              <a:rPr lang="fa-IR" sz="3200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fa-IR" sz="3200" dirty="0">
                <a:solidFill>
                  <a:schemeClr val="bg2">
                    <a:lumMod val="10000"/>
                  </a:schemeClr>
                </a:solidFill>
              </a:rPr>
              <a:t>و موضوع را به ياري ذهن و خيال، پرورش </a:t>
            </a:r>
            <a:r>
              <a:rPr lang="fa-IR" sz="3200" dirty="0" smtClean="0">
                <a:solidFill>
                  <a:schemeClr val="bg2">
                    <a:lumMod val="10000"/>
                  </a:schemeClr>
                </a:solidFill>
              </a:rPr>
              <a:t>مي دهيم </a:t>
            </a:r>
            <a:r>
              <a:rPr lang="fa-IR" sz="3200" dirty="0" smtClean="0">
                <a:solidFill>
                  <a:schemeClr val="bg2">
                    <a:lumMod val="10000"/>
                  </a:schemeClr>
                </a:solidFill>
              </a:rPr>
              <a:t>و</a:t>
            </a:r>
          </a:p>
          <a:p>
            <a:pPr algn="ctr"/>
            <a:r>
              <a:rPr lang="fa-IR" sz="3200" dirty="0" smtClean="0">
                <a:solidFill>
                  <a:schemeClr val="bg2">
                    <a:lumMod val="10000"/>
                  </a:schemeClr>
                </a:solidFill>
              </a:rPr>
              <a:t> مي نويسيم</a:t>
            </a:r>
            <a:r>
              <a:rPr lang="fa-IR" sz="3200" dirty="0">
                <a:solidFill>
                  <a:schemeClr val="bg2">
                    <a:lumMod val="10000"/>
                  </a:schemeClr>
                </a:solidFill>
              </a:rPr>
              <a:t>. </a:t>
            </a:r>
            <a:endParaRPr lang="fa-IR" sz="3200" dirty="0" smtClean="0">
              <a:solidFill>
                <a:schemeClr val="bg2">
                  <a:lumMod val="10000"/>
                </a:schemeClr>
              </a:solidFill>
            </a:endParaRPr>
          </a:p>
          <a:p>
            <a:pPr algn="ctr"/>
            <a:r>
              <a:rPr lang="fa-IR" sz="3200" dirty="0" smtClean="0">
                <a:solidFill>
                  <a:schemeClr val="bg2">
                    <a:lumMod val="10000"/>
                  </a:schemeClr>
                </a:solidFill>
              </a:rPr>
              <a:t>در متن های </a:t>
            </a:r>
            <a:r>
              <a:rPr lang="fa-IR" sz="3200" dirty="0">
                <a:solidFill>
                  <a:schemeClr val="bg2">
                    <a:lumMod val="10000"/>
                  </a:schemeClr>
                </a:solidFill>
              </a:rPr>
              <a:t>ذهني، نويسنده آزادي عمل بسيار زيادي دارد </a:t>
            </a:r>
            <a:r>
              <a:rPr lang="fa-IR" sz="3200" dirty="0" smtClean="0">
                <a:solidFill>
                  <a:schemeClr val="bg2">
                    <a:lumMod val="10000"/>
                  </a:schemeClr>
                </a:solidFill>
              </a:rPr>
              <a:t>و  </a:t>
            </a:r>
            <a:r>
              <a:rPr lang="fa-IR" sz="3200" dirty="0">
                <a:solidFill>
                  <a:schemeClr val="bg2">
                    <a:lumMod val="10000"/>
                  </a:schemeClr>
                </a:solidFill>
              </a:rPr>
              <a:t>در واقع، توانايي ذهن نويسنده، مسير نوشته را شكل </a:t>
            </a:r>
            <a:r>
              <a:rPr lang="fa-IR" sz="3200" dirty="0" smtClean="0">
                <a:solidFill>
                  <a:schemeClr val="bg2">
                    <a:lumMod val="10000"/>
                  </a:schemeClr>
                </a:solidFill>
              </a:rPr>
              <a:t>مي دهد</a:t>
            </a:r>
            <a:r>
              <a:rPr lang="fa-IR" sz="3200" dirty="0">
                <a:solidFill>
                  <a:schemeClr val="bg2">
                    <a:lumMod val="10000"/>
                  </a:schemeClr>
                </a:solidFill>
              </a:rPr>
              <a:t>.</a:t>
            </a:r>
            <a:endParaRPr lang="en-US" sz="3200" dirty="0">
              <a:solidFill>
                <a:schemeClr val="bg2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81155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sz="4000" dirty="0">
                <a:solidFill>
                  <a:srgbClr val="FF0000"/>
                </a:solidFill>
                <a:cs typeface="Arial" panose="020B0604020202020204" pitchFamily="34" charset="0"/>
              </a:rPr>
              <a:t>روش های </a:t>
            </a:r>
            <a:r>
              <a:rPr lang="fa-IR" sz="4000">
                <a:solidFill>
                  <a:srgbClr val="FF0000"/>
                </a:solidFill>
                <a:cs typeface="Arial" panose="020B0604020202020204" pitchFamily="34" charset="0"/>
              </a:rPr>
              <a:t>نوشتن </a:t>
            </a:r>
            <a:r>
              <a:rPr lang="fa-IR" sz="4000" smtClean="0">
                <a:solidFill>
                  <a:srgbClr val="FF0000"/>
                </a:solidFill>
                <a:cs typeface="Arial" panose="020B0604020202020204" pitchFamily="34" charset="0"/>
              </a:rPr>
              <a:t>متن های </a:t>
            </a:r>
            <a:r>
              <a:rPr lang="fa-IR" sz="4000" dirty="0">
                <a:solidFill>
                  <a:srgbClr val="FF0000"/>
                </a:solidFill>
                <a:cs typeface="Arial" panose="020B0604020202020204" pitchFamily="34" charset="0"/>
              </a:rPr>
              <a:t>ذهنی</a:t>
            </a:r>
            <a:endParaRPr lang="en-US" sz="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88908" y="2247255"/>
            <a:ext cx="8761412" cy="298213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fa-IR" sz="4000" dirty="0" smtClean="0"/>
              <a:t>                                                                  </a:t>
            </a:r>
            <a:r>
              <a:rPr lang="fa-IR" sz="4000" dirty="0" smtClean="0">
                <a:solidFill>
                  <a:srgbClr val="00B0F0"/>
                </a:solidFill>
              </a:rPr>
              <a:t>1.جانشین سازی   </a:t>
            </a:r>
          </a:p>
          <a:p>
            <a:pPr marL="0" indent="0" algn="ctr">
              <a:buNone/>
            </a:pPr>
            <a:r>
              <a:rPr lang="fa-IR" dirty="0" smtClean="0"/>
              <a:t>( که در درس دهم خواندیم)</a:t>
            </a:r>
          </a:p>
          <a:p>
            <a:pPr marL="0" indent="0" algn="ctr">
              <a:buNone/>
            </a:pPr>
            <a:r>
              <a:rPr lang="fa-IR" sz="4000" dirty="0" smtClean="0">
                <a:solidFill>
                  <a:srgbClr val="92D050"/>
                </a:solidFill>
              </a:rPr>
              <a:t>2.سنجش و مقایسه</a:t>
            </a:r>
            <a:endParaRPr lang="en-US" sz="4000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44166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sz="4000" dirty="0" smtClean="0">
                <a:solidFill>
                  <a:srgbClr val="FF0000"/>
                </a:solidFill>
              </a:rPr>
              <a:t>سنجش و مقایسه</a:t>
            </a:r>
            <a:endParaRPr lang="en-US" sz="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3200" dirty="0">
                <a:solidFill>
                  <a:schemeClr val="bg2">
                    <a:lumMod val="10000"/>
                  </a:schemeClr>
                </a:solidFill>
              </a:rPr>
              <a:t>مقصود از سنجش و مقایسه، برقراري پيوند بين </a:t>
            </a:r>
            <a:r>
              <a:rPr lang="fa-IR" sz="3200" dirty="0" smtClean="0">
                <a:solidFill>
                  <a:schemeClr val="bg2">
                    <a:lumMod val="10000"/>
                  </a:schemeClr>
                </a:solidFill>
              </a:rPr>
              <a:t>پديده ها </a:t>
            </a:r>
            <a:r>
              <a:rPr lang="fa-IR" sz="3200" dirty="0">
                <a:solidFill>
                  <a:schemeClr val="bg2">
                    <a:lumMod val="10000"/>
                  </a:schemeClr>
                </a:solidFill>
              </a:rPr>
              <a:t>و كشف روابط ميان آنها براي درك تفاوتها و شباهتهاي آنهاست. راه ارتباطی </a:t>
            </a:r>
            <a:r>
              <a:rPr lang="fa-IR" sz="3200" dirty="0" smtClean="0">
                <a:solidFill>
                  <a:schemeClr val="bg2">
                    <a:lumMod val="10000"/>
                  </a:schemeClr>
                </a:solidFill>
              </a:rPr>
              <a:t>موضوع ها </a:t>
            </a:r>
            <a:r>
              <a:rPr lang="fa-IR" sz="3200" dirty="0">
                <a:solidFill>
                  <a:schemeClr val="bg2">
                    <a:lumMod val="10000"/>
                  </a:schemeClr>
                </a:solidFill>
              </a:rPr>
              <a:t>با یکدیگر، </a:t>
            </a:r>
            <a:r>
              <a:rPr lang="fa-IR" sz="3200" dirty="0" smtClean="0">
                <a:solidFill>
                  <a:schemeClr val="bg2">
                    <a:lumMod val="10000"/>
                  </a:schemeClr>
                </a:solidFill>
              </a:rPr>
              <a:t>از </a:t>
            </a:r>
            <a:r>
              <a:rPr lang="fa-IR" sz="3200" dirty="0">
                <a:solidFill>
                  <a:schemeClr val="bg2">
                    <a:lumMod val="10000"/>
                  </a:schemeClr>
                </a:solidFill>
              </a:rPr>
              <a:t>طريق </a:t>
            </a:r>
            <a:r>
              <a:rPr lang="fa-IR" sz="3200" dirty="0" smtClean="0">
                <a:solidFill>
                  <a:schemeClr val="bg2">
                    <a:lumMod val="10000"/>
                  </a:schemeClr>
                </a:solidFill>
              </a:rPr>
              <a:t>رابطه ی  </a:t>
            </a:r>
            <a:r>
              <a:rPr lang="fa-IR" sz="3200" dirty="0">
                <a:solidFill>
                  <a:schemeClr val="bg2">
                    <a:lumMod val="10000"/>
                  </a:schemeClr>
                </a:solidFill>
              </a:rPr>
              <a:t>معنایی آنها ايجاد </a:t>
            </a:r>
            <a:r>
              <a:rPr lang="fa-IR" sz="3200" dirty="0" smtClean="0">
                <a:solidFill>
                  <a:schemeClr val="bg2">
                    <a:lumMod val="10000"/>
                  </a:schemeClr>
                </a:solidFill>
              </a:rPr>
              <a:t>مي شود.</a:t>
            </a:r>
          </a:p>
          <a:p>
            <a:pPr algn="ctr"/>
            <a:r>
              <a:rPr lang="fa-IR" sz="3200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fa-IR" sz="3200" dirty="0">
                <a:solidFill>
                  <a:schemeClr val="bg2">
                    <a:lumMod val="10000"/>
                  </a:schemeClr>
                </a:solidFill>
              </a:rPr>
              <a:t>روابط معنایی موضوعات </a:t>
            </a:r>
            <a:r>
              <a:rPr lang="fa-IR" sz="3200" dirty="0" smtClean="0">
                <a:solidFill>
                  <a:schemeClr val="bg2">
                    <a:lumMod val="10000"/>
                  </a:schemeClr>
                </a:solidFill>
              </a:rPr>
              <a:t>معمولا بر پایه ی« قیاس »شکل </a:t>
            </a:r>
          </a:p>
          <a:p>
            <a:pPr algn="ctr"/>
            <a:r>
              <a:rPr lang="fa-IR" sz="3200" dirty="0" smtClean="0">
                <a:solidFill>
                  <a:schemeClr val="bg2">
                    <a:lumMod val="10000"/>
                  </a:schemeClr>
                </a:solidFill>
              </a:rPr>
              <a:t>می گیرد</a:t>
            </a:r>
            <a:r>
              <a:rPr lang="fa-IR" sz="3200" dirty="0">
                <a:solidFill>
                  <a:schemeClr val="bg2">
                    <a:lumMod val="10000"/>
                  </a:schemeClr>
                </a:solidFill>
              </a:rPr>
              <a:t>.</a:t>
            </a:r>
            <a:endParaRPr lang="en-US" sz="3200" dirty="0">
              <a:solidFill>
                <a:schemeClr val="bg2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84790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>
                <a:solidFill>
                  <a:srgbClr val="FF0000"/>
                </a:solidFill>
              </a:rPr>
              <a:t>تفاوت نوشته های عینی و ذهنی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ctr"/>
            <a:r>
              <a:rPr lang="fa-IR" sz="3200" dirty="0"/>
              <a:t>در </a:t>
            </a:r>
            <a:r>
              <a:rPr lang="fa-IR" sz="3200" dirty="0" smtClean="0"/>
              <a:t>نوشته هاي </a:t>
            </a:r>
            <a:r>
              <a:rPr lang="fa-IR" sz="3200" dirty="0"/>
              <a:t>عيني موضوع را با چيزي مقايسه مي‌كنند كه با هم در يك طبقه قرار ميگيرند</a:t>
            </a:r>
            <a:r>
              <a:rPr lang="fa-IR" sz="3200" dirty="0" smtClean="0"/>
              <a:t>؛</a:t>
            </a:r>
          </a:p>
          <a:p>
            <a:pPr algn="ctr"/>
            <a:r>
              <a:rPr lang="fa-IR" sz="3200" dirty="0" smtClean="0">
                <a:solidFill>
                  <a:srgbClr val="FF0000"/>
                </a:solidFill>
              </a:rPr>
              <a:t> مثل:</a:t>
            </a:r>
          </a:p>
          <a:p>
            <a:pPr algn="ctr"/>
            <a:r>
              <a:rPr lang="fa-IR" sz="3200" dirty="0" smtClean="0"/>
              <a:t>مقایسه ی دو </a:t>
            </a:r>
            <a:r>
              <a:rPr lang="fa-IR" sz="3200" dirty="0"/>
              <a:t>كتاب، </a:t>
            </a:r>
            <a:r>
              <a:rPr lang="fa-IR" sz="3200" dirty="0" smtClean="0"/>
              <a:t>مقایسه ی دو </a:t>
            </a:r>
            <a:r>
              <a:rPr lang="fa-IR" sz="3200" dirty="0"/>
              <a:t>خودرو، </a:t>
            </a:r>
            <a:endParaRPr lang="fa-IR" sz="3200" dirty="0" smtClean="0"/>
          </a:p>
          <a:p>
            <a:pPr marL="0" indent="0" algn="ctr">
              <a:buNone/>
            </a:pPr>
            <a:r>
              <a:rPr lang="fa-IR" sz="3200" dirty="0" smtClean="0"/>
              <a:t>دو </a:t>
            </a:r>
            <a:r>
              <a:rPr lang="fa-IR" sz="3200" dirty="0"/>
              <a:t>پرنده يا دو </a:t>
            </a:r>
            <a:r>
              <a:rPr lang="fa-IR" sz="3200" dirty="0" smtClean="0"/>
              <a:t>خانه.</a:t>
            </a:r>
          </a:p>
          <a:p>
            <a:pPr marL="0" indent="0" algn="ctr">
              <a:buNone/>
            </a:pPr>
            <a:r>
              <a:rPr lang="fa-IR" sz="3200" dirty="0" smtClean="0"/>
              <a:t>یعنی به ظاهر پدیده ها توجه می شود.</a:t>
            </a:r>
          </a:p>
        </p:txBody>
      </p:sp>
    </p:spTree>
    <p:extLst>
      <p:ext uri="{BB962C8B-B14F-4D97-AF65-F5344CB8AC3E}">
        <p14:creationId xmlns:p14="http://schemas.microsoft.com/office/powerpoint/2010/main" val="13925544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5" y="2603500"/>
            <a:ext cx="8761412" cy="4254500"/>
          </a:xfrm>
        </p:spPr>
        <p:txBody>
          <a:bodyPr>
            <a:noAutofit/>
          </a:bodyPr>
          <a:lstStyle/>
          <a:p>
            <a:pPr algn="ctr"/>
            <a:r>
              <a:rPr lang="fa-IR" sz="2800" dirty="0"/>
              <a:t>اما در </a:t>
            </a:r>
            <a:r>
              <a:rPr lang="fa-IR" sz="2800" dirty="0" smtClean="0"/>
              <a:t>نوشته هاي </a:t>
            </a:r>
            <a:r>
              <a:rPr lang="fa-IR" sz="2800" dirty="0"/>
              <a:t>ذهني، وضع فرق </a:t>
            </a:r>
            <a:r>
              <a:rPr lang="fa-IR" sz="2800" dirty="0" smtClean="0"/>
              <a:t>مي‌ كند</a:t>
            </a:r>
            <a:r>
              <a:rPr lang="fa-IR" sz="2800" dirty="0"/>
              <a:t>. در نگارش ذهني از مرز حواس فراتر ميرويم و آزادانه در فضاي ذهن حركت مي‌كنيم. </a:t>
            </a:r>
            <a:endParaRPr lang="fa-IR" sz="2800" dirty="0" smtClean="0"/>
          </a:p>
          <a:p>
            <a:pPr marL="0" indent="0" algn="ctr">
              <a:buNone/>
            </a:pPr>
            <a:r>
              <a:rPr lang="fa-IR" sz="2800" dirty="0" smtClean="0"/>
              <a:t>بنابراين </a:t>
            </a:r>
            <a:r>
              <a:rPr lang="fa-IR" sz="2800" dirty="0"/>
              <a:t>ميتوانيم دو چيز را كه به ظاهر هيچ سنخيتي با هم ندارند، با هم مقايسه كنيم</a:t>
            </a:r>
            <a:r>
              <a:rPr lang="fa-IR" sz="2800" dirty="0" smtClean="0"/>
              <a:t>.</a:t>
            </a:r>
          </a:p>
          <a:p>
            <a:pPr marL="0" indent="0" algn="ctr">
              <a:buNone/>
            </a:pPr>
            <a:r>
              <a:rPr lang="fa-IR" sz="2800" dirty="0" smtClean="0">
                <a:solidFill>
                  <a:srgbClr val="FF0000"/>
                </a:solidFill>
              </a:rPr>
              <a:t>مثل:</a:t>
            </a:r>
          </a:p>
          <a:p>
            <a:pPr marL="0" indent="0" algn="ctr">
              <a:buNone/>
            </a:pPr>
            <a:r>
              <a:rPr lang="fa-IR" sz="2800" dirty="0" smtClean="0"/>
              <a:t> مقایسه ی قلم با خون شهید</a:t>
            </a:r>
          </a:p>
          <a:p>
            <a:pPr marL="0" indent="0" algn="ctr">
              <a:buNone/>
            </a:pPr>
            <a:r>
              <a:rPr lang="fa-IR" sz="2800" dirty="0" smtClean="0"/>
              <a:t>مقایسه ی کتاب با انسان  </a:t>
            </a:r>
          </a:p>
          <a:p>
            <a:pPr marL="0" indent="0" algn="ctr">
              <a:buNone/>
            </a:pPr>
            <a:r>
              <a:rPr lang="fa-IR" sz="2800" dirty="0" smtClean="0"/>
              <a:t>مقایسه ی دیوار با تنهایی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850279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2400" dirty="0" smtClean="0"/>
              <a:t>برای نوشتن متن ذهنی می توانیم از </a:t>
            </a:r>
            <a:r>
              <a:rPr lang="fa-IR" sz="2400" dirty="0"/>
              <a:t>پيوند زدن آن موضوع به </a:t>
            </a:r>
            <a:r>
              <a:rPr lang="fa-IR" sz="2400" dirty="0" smtClean="0"/>
              <a:t>موضوع هاي </a:t>
            </a:r>
            <a:r>
              <a:rPr lang="fa-IR" sz="2400" dirty="0"/>
              <a:t>ديگر بهره ببريم. </a:t>
            </a:r>
            <a:endParaRPr lang="fa-IR" sz="2400" dirty="0" smtClean="0"/>
          </a:p>
          <a:p>
            <a:pPr algn="ctr"/>
            <a:r>
              <a:rPr lang="fa-IR" sz="2400" dirty="0" smtClean="0"/>
              <a:t>وقتی </a:t>
            </a:r>
            <a:r>
              <a:rPr lang="fa-IR" sz="2400" dirty="0"/>
              <a:t>موضوعی را به موضوع دیگری پیوند میزنیم، در واقع فضای جدیدی برای نوشتن ایجاد میکنیم. </a:t>
            </a:r>
            <a:endParaRPr lang="fa-IR" sz="2400" dirty="0" smtClean="0"/>
          </a:p>
          <a:p>
            <a:pPr algn="ctr"/>
            <a:r>
              <a:rPr lang="fa-IR" sz="2400" dirty="0" smtClean="0"/>
              <a:t>ميتوان موضوع ها </a:t>
            </a:r>
            <a:r>
              <a:rPr lang="fa-IR" sz="2400" dirty="0"/>
              <a:t>را به كمك </a:t>
            </a:r>
            <a:r>
              <a:rPr lang="fa-IR" sz="2400" dirty="0" smtClean="0"/>
              <a:t>رابطه ی </a:t>
            </a:r>
            <a:r>
              <a:rPr lang="fa-IR" sz="2400" dirty="0"/>
              <a:t>ذهني به هم ربط داد؛ </a:t>
            </a:r>
            <a:endParaRPr lang="fa-IR" sz="2400" dirty="0" smtClean="0"/>
          </a:p>
          <a:p>
            <a:pPr algn="ctr"/>
            <a:r>
              <a:rPr lang="fa-IR" sz="2400" dirty="0" smtClean="0"/>
              <a:t>آنها </a:t>
            </a:r>
            <a:r>
              <a:rPr lang="fa-IR" sz="2400" dirty="0"/>
              <a:t>را </a:t>
            </a:r>
            <a:r>
              <a:rPr lang="fa-IR" sz="2400" dirty="0">
                <a:solidFill>
                  <a:schemeClr val="accent3">
                    <a:lumMod val="75000"/>
                  </a:schemeClr>
                </a:solidFill>
              </a:rPr>
              <a:t>مقايسه</a:t>
            </a:r>
            <a:r>
              <a:rPr lang="fa-IR" sz="2400" dirty="0"/>
              <a:t> </a:t>
            </a:r>
            <a:r>
              <a:rPr lang="fa-IR" sz="2400" dirty="0" smtClean="0"/>
              <a:t>كرد</a:t>
            </a:r>
          </a:p>
          <a:p>
            <a:pPr algn="ctr"/>
            <a:r>
              <a:rPr lang="fa-IR" sz="2400" dirty="0" smtClean="0"/>
              <a:t> و </a:t>
            </a:r>
            <a:r>
              <a:rPr lang="fa-IR" sz="2400" dirty="0">
                <a:solidFill>
                  <a:srgbClr val="00B050"/>
                </a:solidFill>
              </a:rPr>
              <a:t>كار آفرينش </a:t>
            </a:r>
            <a:r>
              <a:rPr lang="fa-IR" sz="2400" dirty="0"/>
              <a:t>را براي </a:t>
            </a:r>
            <a:r>
              <a:rPr lang="fa-IR" sz="2400" dirty="0">
                <a:solidFill>
                  <a:srgbClr val="FF0000"/>
                </a:solidFill>
              </a:rPr>
              <a:t>ذهن آسان </a:t>
            </a:r>
            <a:r>
              <a:rPr lang="fa-IR" sz="2400" dirty="0"/>
              <a:t>نمود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9084887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A3AB87EF-B655-4FFF-8D05-F333AD7F278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91</TotalTime>
  <Words>495</Words>
  <Application>Microsoft Office PowerPoint</Application>
  <PresentationFormat>Widescreen</PresentationFormat>
  <Paragraphs>52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Century Gothic</vt:lpstr>
      <vt:lpstr>Times New Roman</vt:lpstr>
      <vt:lpstr>Wingdings 3</vt:lpstr>
      <vt:lpstr>Ion Boardroom</vt:lpstr>
      <vt:lpstr>فارسی و نگارش پایه: دهم</vt:lpstr>
      <vt:lpstr>نوشته های ذهنی ( ۲ ): سنجش و مقایسه </vt:lpstr>
      <vt:lpstr>نوشته های عینی</vt:lpstr>
      <vt:lpstr>نوشته های ذهنی</vt:lpstr>
      <vt:lpstr>روش های نوشتن متن های ذهنی</vt:lpstr>
      <vt:lpstr>سنجش و مقایسه</vt:lpstr>
      <vt:lpstr>تفاوت نوشته های عینی و ذهنی</vt:lpstr>
      <vt:lpstr>PowerPoint Presentation</vt:lpstr>
      <vt:lpstr>PowerPoint Presentation</vt:lpstr>
      <vt:lpstr>دست به قلم شوید و بیافرینید!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فارسی و نگارش پایه: دهم</dc:title>
  <dc:creator>Windows User</dc:creator>
  <cp:lastModifiedBy>Windows User</cp:lastModifiedBy>
  <cp:revision>18</cp:revision>
  <dcterms:created xsi:type="dcterms:W3CDTF">2020-03-01T14:32:21Z</dcterms:created>
  <dcterms:modified xsi:type="dcterms:W3CDTF">2020-03-01T16:39:58Z</dcterms:modified>
</cp:coreProperties>
</file>