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328" r:id="rId2"/>
    <p:sldId id="259" r:id="rId3"/>
    <p:sldId id="330" r:id="rId4"/>
    <p:sldId id="438" r:id="rId5"/>
    <p:sldId id="393" r:id="rId6"/>
    <p:sldId id="433" r:id="rId7"/>
    <p:sldId id="394" r:id="rId8"/>
    <p:sldId id="360" r:id="rId9"/>
    <p:sldId id="396" r:id="rId10"/>
    <p:sldId id="395" r:id="rId11"/>
    <p:sldId id="434" r:id="rId12"/>
    <p:sldId id="435" r:id="rId13"/>
    <p:sldId id="420" r:id="rId14"/>
    <p:sldId id="361" r:id="rId15"/>
    <p:sldId id="347" r:id="rId16"/>
    <p:sldId id="439" r:id="rId17"/>
    <p:sldId id="349" r:id="rId18"/>
    <p:sldId id="437" r:id="rId19"/>
    <p:sldId id="350" r:id="rId20"/>
    <p:sldId id="355" r:id="rId21"/>
    <p:sldId id="421" r:id="rId22"/>
    <p:sldId id="397" r:id="rId2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CD62724-4544-47E6-993E-A46A0E987DAE}" type="datetimeFigureOut">
              <a:rPr lang="fa-IR" smtClean="0"/>
              <a:t>11/21/1425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ACCA200-4113-4983-82F8-07FC670AA17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82476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CA200-4113-4983-82F8-07FC670AA175}" type="slidenum">
              <a:rPr lang="fa-IR" smtClean="0"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41480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BFEC-99B2-4AEB-8049-6C6E58656BE9}" type="datetime8">
              <a:rPr lang="fa-IR" smtClean="0"/>
              <a:t>ژانويه 1، 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تاریخ استان کرمانشاه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2E69-1C5E-4362-8CDF-1E2A5CC450F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52155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88FD-374F-4442-B6D5-88BE4CCA4FD0}" type="datetime8">
              <a:rPr lang="fa-IR" smtClean="0"/>
              <a:t>ژانويه 1، 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تاریخ استان کرمانشاه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2E69-1C5E-4362-8CDF-1E2A5CC450F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9809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2BC9-8991-47BF-884F-40DA5ECC214C}" type="datetime8">
              <a:rPr lang="fa-IR" smtClean="0"/>
              <a:t>ژانويه 1، 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تاریخ استان کرمانشاه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2E69-1C5E-4362-8CDF-1E2A5CC450F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7863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5052-2105-4540-8458-45703CD815E2}" type="datetime8">
              <a:rPr lang="fa-IR" smtClean="0"/>
              <a:t>ژانويه 1، 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تاریخ استان کرمانشاه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2E69-1C5E-4362-8CDF-1E2A5CC450F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4001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EDCB-08EF-45F1-A423-6199FCD33992}" type="datetime8">
              <a:rPr lang="fa-IR" smtClean="0"/>
              <a:t>ژانويه 1، 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تاریخ استان کرمانشاه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2E69-1C5E-4362-8CDF-1E2A5CC450F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1870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3E71-6DF8-4123-822F-AF3172A39AFD}" type="datetime8">
              <a:rPr lang="fa-IR" smtClean="0"/>
              <a:t>ژانويه 1، 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تاریخ استان کرمانشاه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2E69-1C5E-4362-8CDF-1E2A5CC450F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2089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532B-4FC6-4DFA-A502-8751858FBA6E}" type="datetime8">
              <a:rPr lang="fa-IR" smtClean="0"/>
              <a:t>ژانويه 1، 05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تاریخ استان کرمانشاه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2E69-1C5E-4362-8CDF-1E2A5CC450F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8360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6A6D-B020-47E9-AEE4-FE4D7E974B3C}" type="datetime8">
              <a:rPr lang="fa-IR" smtClean="0"/>
              <a:t>ژانويه 1، 05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تاریخ استان کرمانشاه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2E69-1C5E-4362-8CDF-1E2A5CC450F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50039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CE75-FD7D-4194-B1D4-59C2BC246F43}" type="datetime8">
              <a:rPr lang="fa-IR" smtClean="0"/>
              <a:t>ژانويه 1، 05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تاریخ استان کرمانشاه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2E69-1C5E-4362-8CDF-1E2A5CC450F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3560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0755-64E9-4CAC-BDFB-470D64DFC661}" type="datetime8">
              <a:rPr lang="fa-IR" smtClean="0"/>
              <a:t>ژانويه 1، 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تاریخ استان کرمانشاه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2E69-1C5E-4362-8CDF-1E2A5CC450F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6306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5D50-7A49-4489-A571-A124215583E2}" type="datetime8">
              <a:rPr lang="fa-IR" smtClean="0"/>
              <a:t>ژانويه 1، 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تاریخ استان کرمانشاه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2E69-1C5E-4362-8CDF-1E2A5CC450F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0200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D3BDB-1D61-48AC-925E-611EF9F607BE}" type="datetime8">
              <a:rPr lang="fa-IR" smtClean="0"/>
              <a:t>ژانويه 1، 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گروه تاریخ استان کرمانشاه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C2E69-1C5E-4362-8CDF-1E2A5CC450F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2145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F529-20E9-4378-9DD8-F0A8AA825FFB}" type="datetime8">
              <a:rPr lang="fa-IR" smtClean="0"/>
              <a:t>ژانويه 1، 05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تاریخ استان کرمانشاه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2E69-1C5E-4362-8CDF-1E2A5CC450F8}" type="slidenum">
              <a:rPr lang="fa-IR" smtClean="0"/>
              <a:t>1</a:t>
            </a:fld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139951" cy="638132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139952" y="0"/>
            <a:ext cx="5004048" cy="155679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4000" b="1" dirty="0" smtClean="0">
              <a:latin typeface="IranNastaliq" pitchFamily="18" charset="0"/>
              <a:cs typeface="IranNastaliq" pitchFamily="18" charset="0"/>
            </a:endParaRPr>
          </a:p>
          <a:p>
            <a:pPr algn="ctr"/>
            <a:r>
              <a:rPr lang="fa-IR" sz="4400" b="1" dirty="0" smtClean="0">
                <a:solidFill>
                  <a:srgbClr val="0070C0"/>
                </a:solidFill>
                <a:latin typeface="IranNastaliq" pitchFamily="18" charset="0"/>
                <a:cs typeface="IranNastaliq" pitchFamily="18" charset="0"/>
              </a:rPr>
              <a:t>درس </a:t>
            </a:r>
            <a:r>
              <a:rPr lang="fa-IR" sz="4400" b="1" dirty="0" smtClean="0">
                <a:solidFill>
                  <a:srgbClr val="0070C0"/>
                </a:solidFill>
                <a:latin typeface="IranNastaliq" pitchFamily="18" charset="0"/>
                <a:cs typeface="IranNastaliq" pitchFamily="18" charset="0"/>
              </a:rPr>
              <a:t>شانزدهم </a:t>
            </a:r>
          </a:p>
          <a:p>
            <a:pPr algn="ctr"/>
            <a:r>
              <a:rPr lang="fa-IR" sz="4400" b="1" dirty="0" smtClean="0">
                <a:solidFill>
                  <a:schemeClr val="tx2"/>
                </a:solidFill>
                <a:latin typeface="IranNastaliq" pitchFamily="18" charset="0"/>
                <a:cs typeface="IranNastaliq" pitchFamily="18" charset="0"/>
              </a:rPr>
              <a:t>زمینه ها و هدف های اصلاحات آمریکایی در ایران</a:t>
            </a:r>
            <a:endParaRPr lang="fa-IR" sz="4400" b="1" dirty="0">
              <a:solidFill>
                <a:schemeClr val="tx2"/>
              </a:solidFill>
              <a:latin typeface="IranNastaliq" pitchFamily="18" charset="0"/>
              <a:cs typeface="IranNastaliq" pitchFamily="18" charset="0"/>
            </a:endParaRPr>
          </a:p>
          <a:p>
            <a:pPr algn="ctr"/>
            <a:endParaRPr lang="fa-IR" sz="4000" b="1" dirty="0" smtClean="0"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8" name="Picture 2" descr="32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791"/>
            <a:ext cx="2502024" cy="48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4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976" y="1556792"/>
            <a:ext cx="2502023" cy="482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0984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E5C98-1517-4D9B-8128-A56845E19F41}" type="datetime8">
              <a:rPr lang="fa-IR" smtClean="0"/>
              <a:t>ژانويه 1، 05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تاریخ استان کرمانشاه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2E69-1C5E-4362-8CDF-1E2A5CC450F8}" type="slidenum">
              <a:rPr lang="fa-IR" smtClean="0"/>
              <a:t>10</a:t>
            </a:fld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755576" y="764704"/>
            <a:ext cx="7704856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b="1" dirty="0" smtClean="0">
                <a:cs typeface="B Nazanin" pitchFamily="2" charset="-78"/>
              </a:rPr>
              <a:t>با</a:t>
            </a:r>
            <a:r>
              <a:rPr lang="fa-IR" sz="2800" b="1" dirty="0" smtClean="0">
                <a:cs typeface="B Nazanin" pitchFamily="2" charset="-78"/>
              </a:rPr>
              <a:t> وجود این، رئیس جمهور آمریکا به شاه و شریف </a:t>
            </a:r>
            <a:r>
              <a:rPr lang="fa-IR" sz="2800" b="1" dirty="0">
                <a:cs typeface="B Nazanin" pitchFamily="2" charset="-78"/>
              </a:rPr>
              <a:t>امامی </a:t>
            </a:r>
            <a:r>
              <a:rPr lang="fa-IR" sz="2800" b="1" dirty="0" smtClean="0">
                <a:cs typeface="B Nazanin" pitchFamily="2" charset="-78"/>
              </a:rPr>
              <a:t>اعتماد </a:t>
            </a:r>
            <a:r>
              <a:rPr lang="fa-IR" sz="2800" b="1" dirty="0">
                <a:cs typeface="B Nazanin" pitchFamily="2" charset="-78"/>
              </a:rPr>
              <a:t>نداشت و </a:t>
            </a:r>
            <a:r>
              <a:rPr lang="fa-IR" sz="2800" b="1" dirty="0" smtClean="0">
                <a:cs typeface="B Nazanin" pitchFamily="2" charset="-78"/>
              </a:rPr>
              <a:t>آن ها </a:t>
            </a:r>
            <a:r>
              <a:rPr lang="fa-IR" sz="2800" b="1" dirty="0">
                <a:cs typeface="B Nazanin" pitchFamily="2" charset="-78"/>
              </a:rPr>
              <a:t>را برای اجرای برنامه </a:t>
            </a:r>
            <a:r>
              <a:rPr lang="fa-IR" sz="2800" b="1" dirty="0" smtClean="0">
                <a:cs typeface="B Nazanin" pitchFamily="2" charset="-78"/>
              </a:rPr>
              <a:t>هایش </a:t>
            </a:r>
            <a:r>
              <a:rPr lang="fa-IR" sz="2800" b="1" dirty="0">
                <a:cs typeface="B Nazanin" pitchFamily="2" charset="-78"/>
              </a:rPr>
              <a:t>در ایران </a:t>
            </a:r>
            <a:endParaRPr lang="fa-IR" sz="2800" b="1" dirty="0" smtClean="0">
              <a:cs typeface="B Nazanin" pitchFamily="2" charset="-78"/>
            </a:endParaRPr>
          </a:p>
          <a:p>
            <a:pPr algn="ctr"/>
            <a:r>
              <a:rPr lang="fa-IR" sz="2800" b="1" dirty="0" smtClean="0">
                <a:cs typeface="B Nazanin" pitchFamily="2" charset="-78"/>
              </a:rPr>
              <a:t>مناسب </a:t>
            </a:r>
            <a:r>
              <a:rPr lang="fa-IR" sz="2800" b="1" dirty="0">
                <a:cs typeface="B Nazanin" pitchFamily="2" charset="-78"/>
              </a:rPr>
              <a:t>ندید </a:t>
            </a:r>
            <a:r>
              <a:rPr lang="fa-IR" sz="2800" b="1" dirty="0" smtClean="0">
                <a:cs typeface="B Nazanin" pitchFamily="2" charset="-78"/>
              </a:rPr>
              <a:t>.</a:t>
            </a:r>
          </a:p>
          <a:p>
            <a:pPr algn="ctr"/>
            <a:r>
              <a:rPr lang="fa-IR" sz="2800" b="1" dirty="0" smtClean="0">
                <a:cs typeface="B Nazanin" pitchFamily="2" charset="-78"/>
              </a:rPr>
              <a:t>امریکا،در </a:t>
            </a:r>
            <a:r>
              <a:rPr lang="fa-IR" sz="2800" b="1" dirty="0">
                <a:cs typeface="B Nazanin" pitchFamily="2" charset="-78"/>
              </a:rPr>
              <a:t>این زمان ، برای هموار کردن سیاست های خود در ایران ،</a:t>
            </a:r>
            <a:r>
              <a:rPr lang="fa-IR" sz="2800" b="1" dirty="0" smtClean="0">
                <a:cs typeface="B Nazanin" pitchFamily="2" charset="-78"/>
              </a:rPr>
              <a:t>با برخی </a:t>
            </a:r>
            <a:r>
              <a:rPr lang="fa-IR" sz="2800" b="1" dirty="0">
                <a:cs typeface="B Nazanin" pitchFamily="2" charset="-78"/>
              </a:rPr>
              <a:t>از رجال ایران ارتباط برقرار کرد </a:t>
            </a:r>
            <a:r>
              <a:rPr lang="fa-IR" sz="2800" b="1" dirty="0" smtClean="0">
                <a:cs typeface="B Nazanin" pitchFamily="2" charset="-78"/>
              </a:rPr>
              <a:t>وخواستار</a:t>
            </a:r>
          </a:p>
          <a:p>
            <a:pPr algn="ctr"/>
            <a:r>
              <a:rPr lang="fa-IR" sz="2800" b="1" dirty="0" smtClean="0">
                <a:cs typeface="B Nazanin" pitchFamily="2" charset="-78"/>
              </a:rPr>
              <a:t> </a:t>
            </a:r>
            <a:r>
              <a:rPr lang="fa-IR" sz="2800" b="1" dirty="0">
                <a:solidFill>
                  <a:srgbClr val="FF0000"/>
                </a:solidFill>
                <a:cs typeface="B Nazanin" pitchFamily="2" charset="-78"/>
              </a:rPr>
              <a:t>بر کناری شریف امامی </a:t>
            </a:r>
            <a:r>
              <a:rPr lang="fa-IR" sz="2800" b="1" dirty="0" smtClean="0">
                <a:cs typeface="B Nazanin" pitchFamily="2" charset="-78"/>
              </a:rPr>
              <a:t>و </a:t>
            </a: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روی </a:t>
            </a:r>
            <a:r>
              <a:rPr lang="fa-IR" sz="2800" b="1" dirty="0">
                <a:solidFill>
                  <a:srgbClr val="FF0000"/>
                </a:solidFill>
                <a:cs typeface="B Nazanin" pitchFamily="2" charset="-78"/>
              </a:rPr>
              <a:t>کار </a:t>
            </a: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آمدن </a:t>
            </a:r>
            <a:r>
              <a:rPr lang="fa-IR" sz="2800" b="1" dirty="0">
                <a:solidFill>
                  <a:srgbClr val="FF0000"/>
                </a:solidFill>
                <a:cs typeface="B Nazanin" pitchFamily="2" charset="-78"/>
              </a:rPr>
              <a:t>علی امینی </a:t>
            </a:r>
            <a:r>
              <a:rPr lang="fa-IR" sz="2800" b="1" dirty="0" smtClean="0">
                <a:cs typeface="B Nazanin" pitchFamily="2" charset="-78"/>
              </a:rPr>
              <a:t>شد.</a:t>
            </a:r>
          </a:p>
          <a:p>
            <a:pPr algn="ctr"/>
            <a:endParaRPr lang="fa-IR" sz="2800" b="1" dirty="0" smtClean="0">
              <a:cs typeface="B Nazanin" pitchFamily="2" charset="-78"/>
            </a:endParaRPr>
          </a:p>
          <a:p>
            <a:pPr algn="ctr"/>
            <a:r>
              <a:rPr lang="fa-IR" sz="2800" b="1" dirty="0" smtClean="0">
                <a:cs typeface="B Nazanin" pitchFamily="2" charset="-78"/>
              </a:rPr>
              <a:t>علی </a:t>
            </a:r>
            <a:r>
              <a:rPr lang="fa-IR" sz="2800" b="1" dirty="0">
                <a:cs typeface="B Nazanin" pitchFamily="2" charset="-78"/>
              </a:rPr>
              <a:t>امینی در دوران تصدی سفارت </a:t>
            </a:r>
            <a:r>
              <a:rPr lang="fa-IR" sz="2800" b="1" dirty="0" smtClean="0">
                <a:cs typeface="B Nazanin" pitchFamily="2" charset="-78"/>
              </a:rPr>
              <a:t>ایران درآامریکا </a:t>
            </a:r>
            <a:r>
              <a:rPr lang="fa-IR" sz="2800" b="1" dirty="0">
                <a:cs typeface="B Nazanin" pitchFamily="2" charset="-78"/>
              </a:rPr>
              <a:t>بیش از پیش به مقامات </a:t>
            </a:r>
            <a:r>
              <a:rPr lang="fa-IR" sz="2800" b="1" dirty="0" smtClean="0">
                <a:cs typeface="B Nazanin" pitchFamily="2" charset="-78"/>
              </a:rPr>
              <a:t>آمریکایی </a:t>
            </a:r>
            <a:r>
              <a:rPr lang="fa-IR" sz="2800" b="1" dirty="0">
                <a:cs typeface="B Nazanin" pitchFamily="2" charset="-78"/>
              </a:rPr>
              <a:t>نزدیک شده بود </a:t>
            </a:r>
            <a:r>
              <a:rPr lang="fa-IR" sz="2800" b="1" dirty="0" smtClean="0">
                <a:cs typeface="B Nazanin" pitchFamily="2" charset="-78"/>
              </a:rPr>
              <a:t>و با کندی</a:t>
            </a:r>
          </a:p>
          <a:p>
            <a:pPr algn="ctr"/>
            <a:r>
              <a:rPr lang="fa-IR" sz="2800" b="1" dirty="0" smtClean="0">
                <a:cs typeface="B Nazanin" pitchFamily="2" charset="-78"/>
              </a:rPr>
              <a:t> </a:t>
            </a:r>
            <a:r>
              <a:rPr lang="fa-IR" sz="2800" b="1" dirty="0">
                <a:cs typeface="B Nazanin" pitchFamily="2" charset="-78"/>
              </a:rPr>
              <a:t>ارتباط صمیمانه ای </a:t>
            </a:r>
            <a:r>
              <a:rPr lang="fa-IR" sz="2800" b="1" dirty="0" smtClean="0">
                <a:cs typeface="B Nazanin" pitchFamily="2" charset="-78"/>
              </a:rPr>
              <a:t>داشت.</a:t>
            </a:r>
            <a:endParaRPr lang="fa-IR" sz="2800" b="1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65360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CE75-FD7D-4194-B1D4-59C2BC246F43}" type="datetime8">
              <a:rPr lang="fa-IR" smtClean="0"/>
              <a:t>ژانويه 1، 05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تاریخ استان کرمانشاه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2E69-1C5E-4362-8CDF-1E2A5CC450F8}" type="slidenum">
              <a:rPr lang="fa-IR" smtClean="0"/>
              <a:t>11</a:t>
            </a:fld>
            <a:endParaRPr lang="fa-IR"/>
          </a:p>
        </p:txBody>
      </p:sp>
      <p:pic>
        <p:nvPicPr>
          <p:cNvPr id="5" name="Picture 2" descr="4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42875"/>
            <a:ext cx="4176464" cy="59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4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2875"/>
            <a:ext cx="4248472" cy="59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131840" y="5661248"/>
            <a:ext cx="2880320" cy="5040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cs typeface="B Nazanin" pitchFamily="2" charset="-78"/>
              </a:rPr>
              <a:t>علی امینی</a:t>
            </a:r>
            <a:endParaRPr lang="fa-IR" sz="24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37245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CE75-FD7D-4194-B1D4-59C2BC246F43}" type="datetime8">
              <a:rPr lang="fa-IR" smtClean="0"/>
              <a:t>ژانويه 1، 05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تاریخ استان کرمانشاه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2E69-1C5E-4362-8CDF-1E2A5CC450F8}" type="slidenum">
              <a:rPr lang="fa-IR" smtClean="0"/>
              <a:t>12</a:t>
            </a:fld>
            <a:endParaRPr lang="fa-IR"/>
          </a:p>
        </p:txBody>
      </p:sp>
      <p:pic>
        <p:nvPicPr>
          <p:cNvPr id="5" name="Picture 3" descr="كابينه دكتر علي اميني در سال 13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8429625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771800" y="5805264"/>
            <a:ext cx="3600400" cy="48123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cs typeface="B Nazanin" pitchFamily="2" charset="-78"/>
              </a:rPr>
              <a:t>کابینه دکتر علی امینی در سال 1340</a:t>
            </a:r>
            <a:endParaRPr lang="fa-IR" sz="20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7417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37CD-641F-4DE5-B040-7564CCB7CD01}" type="datetime8">
              <a:rPr lang="fa-IR" smtClean="0"/>
              <a:t>ژانويه 1، 05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تاریخ استان کرمانشاه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2E69-1C5E-4362-8CDF-1E2A5CC450F8}" type="slidenum">
              <a:rPr lang="fa-IR" smtClean="0"/>
              <a:t>13</a:t>
            </a:fld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539552" y="1268760"/>
            <a:ext cx="7848872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b="1" dirty="0">
                <a:cs typeface="B Nazanin" pitchFamily="2" charset="-78"/>
              </a:rPr>
              <a:t>با روی کار </a:t>
            </a:r>
            <a:r>
              <a:rPr lang="fa-IR" sz="2800" b="1" dirty="0" smtClean="0">
                <a:cs typeface="B Nazanin" pitchFamily="2" charset="-78"/>
              </a:rPr>
              <a:t>آمدن </a:t>
            </a:r>
            <a:r>
              <a:rPr lang="fa-IR" sz="2800" b="1" dirty="0">
                <a:cs typeface="B Nazanin" pitchFamily="2" charset="-78"/>
              </a:rPr>
              <a:t>علی امینی،سیاست های پیش بینی شده ی </a:t>
            </a:r>
            <a:r>
              <a:rPr lang="fa-IR" sz="2800" b="1" dirty="0" smtClean="0">
                <a:cs typeface="B Nazanin" pitchFamily="2" charset="-78"/>
              </a:rPr>
              <a:t>آمریکا </a:t>
            </a:r>
            <a:r>
              <a:rPr lang="fa-IR" sz="2800" b="1" dirty="0">
                <a:cs typeface="B Nazanin" pitchFamily="2" charset="-78"/>
              </a:rPr>
              <a:t>،در ایران به اجرا گزاشته شد . </a:t>
            </a:r>
            <a:endParaRPr lang="fa-IR" sz="2800" b="1" dirty="0" smtClean="0">
              <a:cs typeface="B Nazanin" pitchFamily="2" charset="-78"/>
            </a:endParaRPr>
          </a:p>
          <a:p>
            <a:pPr algn="ctr"/>
            <a:endParaRPr lang="fa-IR" sz="2800" b="1" dirty="0">
              <a:cs typeface="B Nazanin" pitchFamily="2" charset="-78"/>
            </a:endParaRPr>
          </a:p>
          <a:p>
            <a:pPr algn="ctr"/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قدم </a:t>
            </a:r>
            <a:r>
              <a:rPr lang="fa-IR" sz="2800" b="1" dirty="0">
                <a:solidFill>
                  <a:srgbClr val="FF0000"/>
                </a:solidFill>
                <a:cs typeface="B Nazanin" pitchFamily="2" charset="-78"/>
              </a:rPr>
              <a:t>اول </a:t>
            </a:r>
            <a:r>
              <a:rPr lang="fa-IR" sz="2800" b="1" dirty="0">
                <a:cs typeface="B Nazanin" pitchFamily="2" charset="-78"/>
              </a:rPr>
              <a:t>این سیاست </a:t>
            </a:r>
            <a:r>
              <a:rPr lang="fa-IR" sz="2800" b="1" dirty="0">
                <a:solidFill>
                  <a:srgbClr val="FF0000"/>
                </a:solidFill>
                <a:cs typeface="B Nazanin" pitchFamily="2" charset="-78"/>
              </a:rPr>
              <a:t>مبارزه با فساد اداری </a:t>
            </a:r>
            <a:r>
              <a:rPr lang="fa-IR" sz="2800" b="1" dirty="0">
                <a:cs typeface="B Nazanin" pitchFamily="2" charset="-78"/>
              </a:rPr>
              <a:t>بود که برای </a:t>
            </a:r>
            <a:endParaRPr lang="fa-IR" sz="2800" b="1" dirty="0" smtClean="0">
              <a:cs typeface="B Nazanin" pitchFamily="2" charset="-78"/>
            </a:endParaRPr>
          </a:p>
          <a:p>
            <a:pPr algn="ctr"/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جلو </a:t>
            </a:r>
            <a:r>
              <a:rPr lang="fa-IR" sz="2800" b="1" dirty="0">
                <a:solidFill>
                  <a:srgbClr val="FF0000"/>
                </a:solidFill>
                <a:cs typeface="B Nazanin" pitchFamily="2" charset="-78"/>
              </a:rPr>
              <a:t>گیری از سقوط رژیم پهلوی </a:t>
            </a:r>
            <a:endParaRPr lang="fa-IR" sz="28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ctr"/>
            <a:r>
              <a:rPr lang="fa-IR" sz="2800" b="1" dirty="0" smtClean="0">
                <a:cs typeface="B Nazanin" pitchFamily="2" charset="-78"/>
              </a:rPr>
              <a:t>و </a:t>
            </a:r>
          </a:p>
          <a:p>
            <a:pPr algn="ctr"/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افتادن </a:t>
            </a:r>
            <a:r>
              <a:rPr lang="fa-IR" sz="2800" b="1" dirty="0">
                <a:solidFill>
                  <a:srgbClr val="FF0000"/>
                </a:solidFill>
                <a:cs typeface="B Nazanin" pitchFamily="2" charset="-78"/>
              </a:rPr>
              <a:t>حکومت ایران به دست کمونیست ها</a:t>
            </a:r>
            <a:r>
              <a:rPr lang="fa-IR" sz="2800" b="1" dirty="0">
                <a:cs typeface="B Nazanin" pitchFamily="2" charset="-78"/>
              </a:rPr>
              <a:t>،صورت میگرفت. </a:t>
            </a:r>
            <a:endParaRPr lang="fa-IR" sz="2800" b="1" dirty="0" smtClean="0">
              <a:cs typeface="B Nazanin" pitchFamily="2" charset="-78"/>
            </a:endParaRPr>
          </a:p>
          <a:p>
            <a:pPr algn="ctr"/>
            <a:endParaRPr lang="fa-IR" sz="2800" b="1" dirty="0">
              <a:cs typeface="B Nazanin" pitchFamily="2" charset="-78"/>
            </a:endParaRPr>
          </a:p>
          <a:p>
            <a:pPr algn="ctr"/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اقدام </a:t>
            </a:r>
            <a:r>
              <a:rPr lang="fa-IR" sz="2800" b="1" dirty="0">
                <a:solidFill>
                  <a:srgbClr val="FF0000"/>
                </a:solidFill>
                <a:cs typeface="B Nazanin" pitchFamily="2" charset="-78"/>
              </a:rPr>
              <a:t>دوم </a:t>
            </a:r>
            <a:r>
              <a:rPr lang="fa-IR" sz="2800" b="1" dirty="0">
                <a:cs typeface="B Nazanin" pitchFamily="2" charset="-78"/>
              </a:rPr>
              <a:t>،«</a:t>
            </a:r>
            <a:r>
              <a:rPr lang="fa-IR" sz="2800" b="1" dirty="0">
                <a:solidFill>
                  <a:srgbClr val="FF0000"/>
                </a:solidFill>
                <a:cs typeface="B Nazanin" pitchFamily="2" charset="-78"/>
              </a:rPr>
              <a:t>اصلاحات اقتصادی </a:t>
            </a:r>
            <a:r>
              <a:rPr lang="fa-IR" sz="2800" b="1" dirty="0">
                <a:cs typeface="B Nazanin" pitchFamily="2" charset="-78"/>
              </a:rPr>
              <a:t>»بود که برای </a:t>
            </a:r>
            <a:r>
              <a:rPr lang="fa-IR" sz="2800" b="1" dirty="0" smtClean="0">
                <a:cs typeface="B Nazanin" pitchFamily="2" charset="-78"/>
              </a:rPr>
              <a:t>تغییر</a:t>
            </a:r>
          </a:p>
          <a:p>
            <a:pPr algn="ctr"/>
            <a:r>
              <a:rPr lang="fa-IR" sz="2800" b="1" dirty="0" smtClean="0">
                <a:cs typeface="B Nazanin" pitchFamily="2" charset="-78"/>
              </a:rPr>
              <a:t> </a:t>
            </a:r>
            <a:r>
              <a:rPr lang="fa-IR" sz="2800" b="1" dirty="0">
                <a:cs typeface="B Nazanin" pitchFamily="2" charset="-78"/>
              </a:rPr>
              <a:t>زیر ساخت های اجتماعی و اقتصادی کشور به اجرا در </a:t>
            </a:r>
            <a:r>
              <a:rPr lang="fa-IR" sz="2800" b="1" dirty="0" smtClean="0">
                <a:cs typeface="B Nazanin" pitchFamily="2" charset="-78"/>
              </a:rPr>
              <a:t>آمد.</a:t>
            </a:r>
            <a:endParaRPr lang="fa-IR" sz="2800" b="1" dirty="0" smtClean="0">
              <a:cs typeface="B Nazanin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75856" y="260648"/>
            <a:ext cx="4968552" cy="72008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>
                <a:cs typeface="B Nazanin" pitchFamily="2" charset="-78"/>
              </a:rPr>
              <a:t>اصلاحات دوره ی نخست وزیری علی امینی </a:t>
            </a:r>
            <a:r>
              <a:rPr lang="fa-I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914493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6AAB-94BE-47DC-9088-EAC7437B4AE6}" type="datetime8">
              <a:rPr lang="fa-IR" smtClean="0"/>
              <a:t>ژانويه 1، 05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تاریخ استان کرمانشاه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2E69-1C5E-4362-8CDF-1E2A5CC450F8}" type="slidenum">
              <a:rPr lang="fa-IR" smtClean="0"/>
              <a:t>14</a:t>
            </a:fld>
            <a:endParaRPr lang="fa-IR"/>
          </a:p>
        </p:txBody>
      </p:sp>
      <p:sp>
        <p:nvSpPr>
          <p:cNvPr id="6" name="TextBox 5"/>
          <p:cNvSpPr txBox="1"/>
          <p:nvPr/>
        </p:nvSpPr>
        <p:spPr>
          <a:xfrm>
            <a:off x="467544" y="620688"/>
            <a:ext cx="7992888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b="1" dirty="0">
                <a:cs typeface="B Nazanin" pitchFamily="2" charset="-78"/>
              </a:rPr>
              <a:t>علی امینی در اولین قدم ،دست به اقدام جنجالی زد</a:t>
            </a:r>
            <a:r>
              <a:rPr lang="fa-IR" sz="2800" b="1" dirty="0" smtClean="0">
                <a:cs typeface="B Nazanin" pitchFamily="2" charset="-78"/>
              </a:rPr>
              <a:t>.</a:t>
            </a:r>
          </a:p>
          <a:p>
            <a:pPr algn="ctr"/>
            <a:endParaRPr lang="fa-IR" sz="2800" b="1" dirty="0">
              <a:cs typeface="B Nazanin" pitchFamily="2" charset="-78"/>
            </a:endParaRPr>
          </a:p>
          <a:p>
            <a:pPr algn="ctr"/>
            <a:r>
              <a:rPr lang="fa-IR" sz="2800" b="1" dirty="0" smtClean="0">
                <a:cs typeface="B Nazanin" pitchFamily="2" charset="-78"/>
              </a:rPr>
              <a:t> </a:t>
            </a:r>
            <a:r>
              <a:rPr lang="fa-IR" sz="2800" b="1" dirty="0">
                <a:cs typeface="B Nazanin" pitchFamily="2" charset="-78"/>
              </a:rPr>
              <a:t>او از شاه </a:t>
            </a:r>
            <a:r>
              <a:rPr lang="fa-IR" sz="2800" b="1" dirty="0">
                <a:solidFill>
                  <a:srgbClr val="FF0000"/>
                </a:solidFill>
                <a:cs typeface="B Nazanin" pitchFamily="2" charset="-78"/>
              </a:rPr>
              <a:t>درخواست انحلال مجلس </a:t>
            </a: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های </a:t>
            </a:r>
            <a:r>
              <a:rPr lang="fa-IR" sz="2800" b="1" dirty="0">
                <a:solidFill>
                  <a:srgbClr val="FF0000"/>
                </a:solidFill>
                <a:cs typeface="B Nazanin" pitchFamily="2" charset="-78"/>
              </a:rPr>
              <a:t>شورای ملی وسنا </a:t>
            </a:r>
            <a:r>
              <a:rPr lang="fa-IR" sz="2800" b="1" dirty="0">
                <a:cs typeface="B Nazanin" pitchFamily="2" charset="-78"/>
              </a:rPr>
              <a:t>را کرد ، تا موانع سر راه انجام نقشه های خود را از میان بردارد. به </a:t>
            </a:r>
            <a:r>
              <a:rPr lang="fa-IR" sz="2800" b="1" dirty="0" smtClean="0">
                <a:cs typeface="B Nazanin" pitchFamily="2" charset="-78"/>
              </a:rPr>
              <a:t>دنبال آن </a:t>
            </a:r>
            <a:r>
              <a:rPr lang="fa-IR" sz="2800" b="1" dirty="0">
                <a:cs typeface="B Nazanin" pitchFamily="2" charset="-78"/>
              </a:rPr>
              <a:t>،جمعی </a:t>
            </a:r>
            <a:r>
              <a:rPr lang="fa-IR" sz="2800" b="1" dirty="0" smtClean="0">
                <a:cs typeface="B Nazanin" pitchFamily="2" charset="-78"/>
              </a:rPr>
              <a:t>زیاد از </a:t>
            </a:r>
            <a:r>
              <a:rPr lang="fa-IR" sz="2800" b="1" dirty="0">
                <a:cs typeface="B Nazanin" pitchFamily="2" charset="-78"/>
              </a:rPr>
              <a:t>سران حکومت از نظامیان عالی رتبه گرفته تا مقام های اقتصادی را دستگیر کرد تا گناه مفاسد اقتصادی و سیاسی رژیم پهلوی را به گردن </a:t>
            </a:r>
            <a:r>
              <a:rPr lang="fa-IR" sz="2800" b="1" dirty="0" smtClean="0">
                <a:cs typeface="B Nazanin" pitchFamily="2" charset="-78"/>
              </a:rPr>
              <a:t>آن ها بیندازد.</a:t>
            </a:r>
          </a:p>
          <a:p>
            <a:pPr algn="ctr"/>
            <a:endParaRPr lang="fa-IR" sz="2800" b="1" dirty="0" smtClean="0">
              <a:cs typeface="B Nazanin" pitchFamily="2" charset="-78"/>
            </a:endParaRPr>
          </a:p>
          <a:p>
            <a:pPr algn="ctr"/>
            <a:r>
              <a:rPr lang="fa-IR" sz="2800" b="1" dirty="0" smtClean="0">
                <a:cs typeface="B Nazanin" pitchFamily="2" charset="-78"/>
              </a:rPr>
              <a:t> </a:t>
            </a:r>
            <a:r>
              <a:rPr lang="fa-IR" sz="2800" b="1" dirty="0">
                <a:cs typeface="B Nazanin" pitchFamily="2" charset="-78"/>
              </a:rPr>
              <a:t>علی امینی با این اقدام </a:t>
            </a:r>
            <a:r>
              <a:rPr lang="fa-IR" sz="2800" b="1" dirty="0" smtClean="0">
                <a:cs typeface="B Nazanin" pitchFamily="2" charset="-78"/>
              </a:rPr>
              <a:t>می خواست </a:t>
            </a:r>
            <a:r>
              <a:rPr lang="fa-IR" sz="2800" b="1" dirty="0">
                <a:cs typeface="B Nazanin" pitchFamily="2" charset="-78"/>
              </a:rPr>
              <a:t>مستقل از شاه </a:t>
            </a:r>
            <a:endParaRPr lang="fa-IR" sz="2800" b="1" dirty="0" smtClean="0">
              <a:cs typeface="B Nazanin" pitchFamily="2" charset="-78"/>
            </a:endParaRPr>
          </a:p>
          <a:p>
            <a:pPr algn="ctr"/>
            <a:r>
              <a:rPr lang="fa-IR" sz="2800" b="1" dirty="0" smtClean="0">
                <a:cs typeface="B Nazanin" pitchFamily="2" charset="-78"/>
              </a:rPr>
              <a:t>با </a:t>
            </a:r>
            <a:r>
              <a:rPr lang="fa-IR" sz="2800" b="1" dirty="0">
                <a:cs typeface="B Nazanin" pitchFamily="2" charset="-78"/>
              </a:rPr>
              <a:t>امریکا ارتباط برقرار کند . </a:t>
            </a:r>
            <a:endParaRPr lang="fa-IR" sz="2800" b="1" dirty="0" smtClean="0">
              <a:cs typeface="B Nazanin" pitchFamily="2" charset="-78"/>
            </a:endParaRPr>
          </a:p>
          <a:p>
            <a:pPr algn="ctr"/>
            <a:endParaRPr lang="fa-IR" sz="2800" b="1" dirty="0" smtClean="0">
              <a:cs typeface="B Nazanin" pitchFamily="2" charset="-78"/>
            </a:endParaRPr>
          </a:p>
          <a:p>
            <a:pPr algn="ctr"/>
            <a:r>
              <a:rPr lang="fa-IR" sz="2800" b="1" dirty="0" smtClean="0">
                <a:cs typeface="B Nazanin" pitchFamily="2" charset="-78"/>
              </a:rPr>
              <a:t>شاه </a:t>
            </a:r>
            <a:r>
              <a:rPr lang="fa-IR" sz="2800" b="1" dirty="0">
                <a:cs typeface="B Nazanin" pitchFamily="2" charset="-78"/>
              </a:rPr>
              <a:t>از این موضوع </a:t>
            </a:r>
            <a:r>
              <a:rPr lang="fa-IR" sz="2800" b="1" dirty="0">
                <a:solidFill>
                  <a:srgbClr val="FF0000"/>
                </a:solidFill>
                <a:cs typeface="B Nazanin" pitchFamily="2" charset="-78"/>
              </a:rPr>
              <a:t>احساس نگرانی </a:t>
            </a:r>
            <a:r>
              <a:rPr lang="fa-IR" sz="2800" b="1" dirty="0">
                <a:cs typeface="B Nazanin" pitchFamily="2" charset="-78"/>
              </a:rPr>
              <a:t>می کرد. </a:t>
            </a:r>
            <a:endParaRPr lang="fa-IR" sz="28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549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1918-1F19-4C15-B79A-4ADE0B35E87E}" type="datetime8">
              <a:rPr lang="fa-IR" smtClean="0"/>
              <a:t>ژانويه 1، 05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تاریخ استان کرمانشاه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2E69-1C5E-4362-8CDF-1E2A5CC450F8}" type="slidenum">
              <a:rPr lang="fa-IR" smtClean="0"/>
              <a:t>15</a:t>
            </a:fld>
            <a:endParaRPr lang="fa-IR"/>
          </a:p>
        </p:txBody>
      </p:sp>
      <p:sp>
        <p:nvSpPr>
          <p:cNvPr id="7" name="Rounded Rectangle 6"/>
          <p:cNvSpPr/>
          <p:nvPr/>
        </p:nvSpPr>
        <p:spPr>
          <a:xfrm>
            <a:off x="467544" y="1340768"/>
            <a:ext cx="8136904" cy="475252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solidFill>
                  <a:schemeClr val="tx1"/>
                </a:solidFill>
                <a:cs typeface="B Nazanin" pitchFamily="2" charset="-78"/>
              </a:rPr>
              <a:t>اقدام دوم امینی ،</a:t>
            </a:r>
            <a:r>
              <a:rPr lang="fa-IR" sz="2800" b="1" dirty="0">
                <a:solidFill>
                  <a:srgbClr val="FF0000"/>
                </a:solidFill>
                <a:cs typeface="B Nazanin" pitchFamily="2" charset="-78"/>
              </a:rPr>
              <a:t>اجرای قانون اصلاحات ارضی </a:t>
            </a:r>
            <a:r>
              <a:rPr lang="fa-IR" sz="2800" b="1" dirty="0">
                <a:solidFill>
                  <a:schemeClr val="tx1"/>
                </a:solidFill>
                <a:cs typeface="B Nazanin" pitchFamily="2" charset="-78"/>
              </a:rPr>
              <a:t>بود</a:t>
            </a:r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.</a:t>
            </a:r>
          </a:p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800" b="1" dirty="0">
                <a:solidFill>
                  <a:schemeClr val="tx1"/>
                </a:solidFill>
                <a:cs typeface="B Nazanin" pitchFamily="2" charset="-78"/>
              </a:rPr>
              <a:t>قانون « اصلاحات ارضی»که در </a:t>
            </a:r>
            <a:r>
              <a:rPr lang="fa-IR" sz="2800" b="1" dirty="0">
                <a:solidFill>
                  <a:srgbClr val="FF0000"/>
                </a:solidFill>
                <a:cs typeface="B Nazanin" pitchFamily="2" charset="-78"/>
              </a:rPr>
              <a:t>بهمن 1340</a:t>
            </a:r>
            <a:r>
              <a:rPr lang="fa-IR" sz="2800" b="1" dirty="0">
                <a:solidFill>
                  <a:schemeClr val="tx1"/>
                </a:solidFill>
                <a:cs typeface="B Nazanin" pitchFamily="2" charset="-78"/>
              </a:rPr>
              <a:t>در هیئت دولت به تصویب رسیده بود ، از منطقه ی </a:t>
            </a: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آذربایجان</a:t>
            </a:r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800" b="1" dirty="0">
                <a:solidFill>
                  <a:schemeClr val="tx1"/>
                </a:solidFill>
                <a:cs typeface="B Nazanin" pitchFamily="2" charset="-78"/>
              </a:rPr>
              <a:t>شروع شد .با سرعت گرفتن روند اصلاحات ارضی توسط علی امینی ،شاه از ناحیه او احساس خطر میکرد. </a:t>
            </a:r>
            <a:endParaRPr lang="fa-IR" sz="28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محمد </a:t>
            </a:r>
            <a:r>
              <a:rPr lang="fa-IR" sz="2800" b="1" dirty="0">
                <a:solidFill>
                  <a:schemeClr val="tx1"/>
                </a:solidFill>
                <a:cs typeface="B Nazanin" pitchFamily="2" charset="-78"/>
              </a:rPr>
              <a:t>رضا شاه در فروردین 1341 به همراه اسدلله علم به امریکا رفت و با کمک انگلستان توانست امریکا را </a:t>
            </a:r>
            <a:endParaRPr lang="fa-IR" sz="28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با بر </a:t>
            </a:r>
            <a:r>
              <a:rPr lang="fa-IR" sz="2800" b="1" dirty="0">
                <a:solidFill>
                  <a:schemeClr val="tx1"/>
                </a:solidFill>
                <a:cs typeface="B Nazanin" pitchFamily="2" charset="-78"/>
              </a:rPr>
              <a:t>کناری امینی راضی کند وخود مجری </a:t>
            </a:r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اصلاحات</a:t>
            </a:r>
          </a:p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800" b="1" dirty="0">
                <a:solidFill>
                  <a:schemeClr val="tx1"/>
                </a:solidFill>
                <a:cs typeface="B Nazanin" pitchFamily="2" charset="-78"/>
              </a:rPr>
              <a:t>مورد نظر امریکا در ایران </a:t>
            </a:r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شود.</a:t>
            </a:r>
            <a:endParaRPr lang="fa-IR" sz="2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32040" y="404664"/>
            <a:ext cx="3024336" cy="64807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cs typeface="B Nazanin" pitchFamily="2" charset="-78"/>
              </a:rPr>
              <a:t>اقدام دوم امینی </a:t>
            </a:r>
            <a:endParaRPr lang="fa-IR" sz="28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9761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CE75-FD7D-4194-B1D4-59C2BC246F43}" type="datetime8">
              <a:rPr lang="fa-IR" smtClean="0"/>
              <a:t>ژانويه 1، 05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تاریخ استان کرمانشاه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2E69-1C5E-4362-8CDF-1E2A5CC450F8}" type="slidenum">
              <a:rPr lang="fa-IR" smtClean="0"/>
              <a:t>16</a:t>
            </a:fld>
            <a:endParaRPr lang="fa-IR"/>
          </a:p>
        </p:txBody>
      </p:sp>
      <p:pic>
        <p:nvPicPr>
          <p:cNvPr id="5" name="Picture 1" descr="محمد رضا پهلوی در كنار كندی رئیس جمهور آمریكا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2875"/>
            <a:ext cx="8208912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267744" y="5877272"/>
            <a:ext cx="4680520" cy="48066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cs typeface="B Nazanin" pitchFamily="2" charset="-78"/>
              </a:rPr>
              <a:t>محمد رضا شاه در کنار کندی؛ رئیس جمهور آمریکا</a:t>
            </a:r>
            <a:endParaRPr lang="fa-IR" sz="20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825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A0FF-186A-4C9D-ABC6-42C25D5806A2}" type="datetime8">
              <a:rPr lang="fa-IR" smtClean="0"/>
              <a:t>ژانويه 1، 05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تاریخ استان کرمانشاه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2E69-1C5E-4362-8CDF-1E2A5CC450F8}" type="slidenum">
              <a:rPr lang="fa-IR" smtClean="0"/>
              <a:t>17</a:t>
            </a:fld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755576" y="404664"/>
            <a:ext cx="7632848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fa-IR" sz="2800" b="1" dirty="0" smtClean="0">
              <a:cs typeface="B Nazanin" pitchFamily="2" charset="-78"/>
            </a:endParaRPr>
          </a:p>
          <a:p>
            <a:pPr algn="ctr"/>
            <a:endParaRPr lang="fa-IR" sz="2800" b="1" dirty="0" smtClean="0">
              <a:cs typeface="B Nazanin" pitchFamily="2" charset="-78"/>
            </a:endParaRPr>
          </a:p>
          <a:p>
            <a:pPr algn="ctr"/>
            <a:endParaRPr lang="fa-IR" sz="2800" b="1" dirty="0">
              <a:cs typeface="B Nazanin" pitchFamily="2" charset="-78"/>
            </a:endParaRPr>
          </a:p>
          <a:p>
            <a:pPr algn="ctr"/>
            <a:endParaRPr lang="fa-IR" sz="2800" b="1" dirty="0" smtClean="0">
              <a:cs typeface="B Nazanin" pitchFamily="2" charset="-78"/>
            </a:endParaRPr>
          </a:p>
          <a:p>
            <a:pPr algn="ctr"/>
            <a:endParaRPr lang="fa-IR" sz="2800" b="1" dirty="0">
              <a:cs typeface="B Nazanin" pitchFamily="2" charset="-78"/>
            </a:endParaRPr>
          </a:p>
          <a:p>
            <a:pPr algn="ctr"/>
            <a:endParaRPr lang="fa-IR" sz="2800" b="1" dirty="0" smtClean="0">
              <a:cs typeface="B Nazanin" pitchFamily="2" charset="-78"/>
            </a:endParaRPr>
          </a:p>
          <a:p>
            <a:pPr algn="ctr"/>
            <a:endParaRPr lang="fa-IR" sz="2800" b="1" dirty="0">
              <a:cs typeface="B Nazanin" pitchFamily="2" charset="-78"/>
            </a:endParaRPr>
          </a:p>
          <a:p>
            <a:pPr algn="ctr"/>
            <a:endParaRPr lang="fa-IR" sz="2800" b="1" dirty="0" smtClean="0">
              <a:cs typeface="B Nazanin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87624" y="1772816"/>
            <a:ext cx="7200800" cy="1296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2800" b="1" dirty="0">
              <a:cs typeface="B Nazanin" pitchFamily="2" charset="-78"/>
            </a:endParaRPr>
          </a:p>
        </p:txBody>
      </p:sp>
      <p:pic>
        <p:nvPicPr>
          <p:cNvPr id="9" name="Picture 1" descr="شاه و عبدالعظيم وليان استاندار خراسان در مراسم توزيع اسناد مالكيت زارعين استان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04664"/>
            <a:ext cx="885825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11560" y="5733256"/>
            <a:ext cx="7992888" cy="6480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000" b="1" dirty="0">
                <a:cs typeface="B Nazanin" pitchFamily="2" charset="-78"/>
              </a:rPr>
              <a:t>شاه و عبدالعظيم وليان استاندار خراسان در مراسم توزيع اسناد مالكيت زارعين استان</a:t>
            </a:r>
          </a:p>
        </p:txBody>
      </p:sp>
    </p:spTree>
    <p:extLst>
      <p:ext uri="{BB962C8B-B14F-4D97-AF65-F5344CB8AC3E}">
        <p14:creationId xmlns:p14="http://schemas.microsoft.com/office/powerpoint/2010/main" val="1901504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CE75-FD7D-4194-B1D4-59C2BC246F43}" type="datetime8">
              <a:rPr lang="fa-IR" smtClean="0"/>
              <a:t>ژانويه 1، 05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تاریخ استان کرمانشاه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2E69-1C5E-4362-8CDF-1E2A5CC450F8}" type="slidenum">
              <a:rPr lang="fa-IR" smtClean="0"/>
              <a:t>18</a:t>
            </a:fld>
            <a:endParaRPr lang="fa-IR"/>
          </a:p>
        </p:txBody>
      </p:sp>
      <p:pic>
        <p:nvPicPr>
          <p:cNvPr id="5" name="Picture 1" descr="جمعي از كشاورزان منطقه آذربايجان پس از دريافت اسناد مالكيت زمينهاي كشاورزي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871537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899592" y="5877272"/>
            <a:ext cx="7488832" cy="5040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000" b="1" dirty="0">
                <a:cs typeface="B Nazanin" pitchFamily="2" charset="-78"/>
              </a:rPr>
              <a:t>جمعي از كشاورزان منطقه آذربايجان پس از دريافت اسناد مالكيت زمينهاي كشاورزي</a:t>
            </a:r>
          </a:p>
        </p:txBody>
      </p:sp>
    </p:spTree>
    <p:extLst>
      <p:ext uri="{BB962C8B-B14F-4D97-AF65-F5344CB8AC3E}">
        <p14:creationId xmlns:p14="http://schemas.microsoft.com/office/powerpoint/2010/main" val="3636302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4A92-ECDD-42D9-B631-7626A6863DAE}" type="datetime8">
              <a:rPr lang="fa-IR" smtClean="0"/>
              <a:t>ژانويه 1، 05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تاریخ استان کرمانشاه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2E69-1C5E-4362-8CDF-1E2A5CC450F8}" type="slidenum">
              <a:rPr lang="fa-IR" smtClean="0"/>
              <a:t>19</a:t>
            </a:fld>
            <a:endParaRPr lang="fa-IR"/>
          </a:p>
        </p:txBody>
      </p:sp>
      <p:sp>
        <p:nvSpPr>
          <p:cNvPr id="8" name="Rounded Rectangle 7"/>
          <p:cNvSpPr/>
          <p:nvPr/>
        </p:nvSpPr>
        <p:spPr>
          <a:xfrm>
            <a:off x="285750" y="5805264"/>
            <a:ext cx="8572500" cy="6480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dirty="0">
                <a:cs typeface="B Nazanin" pitchFamily="2" charset="-78"/>
              </a:rPr>
              <a:t>توزيع اسناد مالكيت زارعين استان خراسان. از چپ: وليان استاندار خراسان ، محمد رضا پهلوي ، </a:t>
            </a:r>
            <a:endParaRPr lang="fa-IR" b="1" dirty="0" smtClean="0">
              <a:cs typeface="B Nazanin" pitchFamily="2" charset="-78"/>
            </a:endParaRPr>
          </a:p>
          <a:p>
            <a:pPr algn="ctr"/>
            <a:r>
              <a:rPr lang="fa-IR" b="1" dirty="0" smtClean="0">
                <a:cs typeface="B Nazanin" pitchFamily="2" charset="-78"/>
              </a:rPr>
              <a:t>جعفر </a:t>
            </a:r>
            <a:r>
              <a:rPr lang="fa-IR" b="1" dirty="0">
                <a:cs typeface="B Nazanin" pitchFamily="2" charset="-78"/>
              </a:rPr>
              <a:t>شريف امامي و ارتشبد آريانا</a:t>
            </a:r>
            <a:endParaRPr lang="fa-IR" b="1" dirty="0">
              <a:cs typeface="B Nazanin" pitchFamily="2" charset="-78"/>
            </a:endParaRPr>
          </a:p>
        </p:txBody>
      </p:sp>
      <p:pic>
        <p:nvPicPr>
          <p:cNvPr id="9" name="Picture 1" descr="1توزيع اسناد مالكيت زارعين استان خراسان . از چپ وليان استاندار خراسان ، محمد رضا پهلوي ، جعفر شريف امامي و ارتشبد آريانا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2875"/>
            <a:ext cx="8572500" cy="566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282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F85A-3A31-420E-B515-6109E8ED8271}" type="datetime8">
              <a:rPr lang="fa-IR" smtClean="0"/>
              <a:t>ژانويه 1، 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تاریخ استان کرمانشاه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2E69-1C5E-4362-8CDF-1E2A5CC450F8}" type="slidenum">
              <a:rPr lang="fa-IR" smtClean="0"/>
              <a:t>2</a:t>
            </a:fld>
            <a:endParaRPr lang="fa-IR"/>
          </a:p>
        </p:txBody>
      </p:sp>
      <p:sp>
        <p:nvSpPr>
          <p:cNvPr id="3" name="TextBox 2"/>
          <p:cNvSpPr txBox="1"/>
          <p:nvPr/>
        </p:nvSpPr>
        <p:spPr>
          <a:xfrm>
            <a:off x="3851920" y="260648"/>
            <a:ext cx="489654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fa-IR" sz="2800" b="1" dirty="0" smtClean="0">
              <a:cs typeface="B Nazanin" pitchFamily="2" charset="-78"/>
            </a:endParaRPr>
          </a:p>
          <a:p>
            <a:pPr algn="ctr"/>
            <a:r>
              <a:rPr lang="fa-IR" sz="2800" b="1" dirty="0" smtClean="0">
                <a:cs typeface="B Nazanin" pitchFamily="2" charset="-78"/>
              </a:rPr>
              <a:t>تحول </a:t>
            </a:r>
            <a:r>
              <a:rPr lang="fa-IR" sz="2800" b="1" dirty="0">
                <a:cs typeface="B Nazanin" pitchFamily="2" charset="-78"/>
              </a:rPr>
              <a:t>های بین المللی منطقه ای</a:t>
            </a:r>
            <a:endParaRPr lang="fa-IR" sz="2800" b="1" dirty="0" smtClean="0">
              <a:cs typeface="B Nazanin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7545" y="5949280"/>
            <a:ext cx="3087215" cy="5844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cs typeface="B Nazanin" pitchFamily="2" charset="-78"/>
              </a:rPr>
              <a:t>جان. اف. کندی</a:t>
            </a:r>
            <a:endParaRPr lang="fa-IR" sz="2000" b="1" dirty="0">
              <a:cs typeface="B Nazanin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95936" y="1556792"/>
            <a:ext cx="4392488" cy="42484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b="1" dirty="0">
                <a:cs typeface="B Nazanin" pitchFamily="2" charset="-78"/>
              </a:rPr>
              <a:t/>
            </a:r>
            <a:br>
              <a:rPr lang="fa-IR" sz="2400" b="1" dirty="0">
                <a:cs typeface="B Nazanin" pitchFamily="2" charset="-78"/>
              </a:rPr>
            </a:br>
            <a:r>
              <a:rPr lang="fa-IR" sz="2400" b="1" dirty="0">
                <a:cs typeface="B Nazanin" pitchFamily="2" charset="-78"/>
              </a:rPr>
              <a:t>سیاست خارجی آمریکا در دوره ی ریاست جمهوری جان.اف.کندی </a:t>
            </a:r>
            <a:endParaRPr lang="fa-IR" sz="2400" b="1" dirty="0" smtClean="0">
              <a:cs typeface="B Nazanin" pitchFamily="2" charset="-78"/>
            </a:endParaRPr>
          </a:p>
          <a:p>
            <a:pPr algn="ctr"/>
            <a:r>
              <a:rPr lang="fa-IR" sz="2400" b="1" dirty="0" smtClean="0">
                <a:cs typeface="B Nazanin" pitchFamily="2" charset="-78"/>
              </a:rPr>
              <a:t>در </a:t>
            </a:r>
            <a:r>
              <a:rPr lang="fa-IR" sz="2400" b="1" dirty="0">
                <a:cs typeface="B Nazanin" pitchFamily="2" charset="-78"/>
              </a:rPr>
              <a:t>برابر کشور های توسعه نیافته ی جهان سوم و خاور میا </a:t>
            </a:r>
            <a:r>
              <a:rPr lang="fa-IR" sz="2400" b="1" dirty="0" smtClean="0">
                <a:cs typeface="B Nazanin" pitchFamily="2" charset="-78"/>
              </a:rPr>
              <a:t>نه</a:t>
            </a:r>
          </a:p>
          <a:p>
            <a:pPr algn="ctr"/>
            <a:r>
              <a:rPr lang="fa-IR" sz="2400" b="1" dirty="0" smtClean="0">
                <a:cs typeface="B Nazanin" pitchFamily="2" charset="-78"/>
              </a:rPr>
              <a:t> </a:t>
            </a:r>
            <a:r>
              <a:rPr lang="fa-IR" sz="2400" b="1" dirty="0">
                <a:solidFill>
                  <a:srgbClr val="FF0000"/>
                </a:solidFill>
                <a:cs typeface="B Nazanin" pitchFamily="2" charset="-78"/>
              </a:rPr>
              <a:t>اجرای اصلاحات از بالا به پایین </a:t>
            </a:r>
            <a:endParaRPr lang="fa-IR" sz="24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ctr"/>
            <a:r>
              <a:rPr lang="fa-IR" sz="2400" b="1" dirty="0" smtClean="0">
                <a:cs typeface="B Nazanin" pitchFamily="2" charset="-78"/>
              </a:rPr>
              <a:t>با </a:t>
            </a:r>
            <a:r>
              <a:rPr lang="fa-IR" sz="2400" b="1" dirty="0">
                <a:cs typeface="B Nazanin" pitchFamily="2" charset="-78"/>
              </a:rPr>
              <a:t>هدف </a:t>
            </a:r>
            <a:endParaRPr lang="fa-IR" sz="2400" b="1" dirty="0" smtClean="0">
              <a:cs typeface="B Nazanin" pitchFamily="2" charset="-78"/>
            </a:endParaRPr>
          </a:p>
          <a:p>
            <a:pPr algn="ctr"/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پیشگیری </a:t>
            </a:r>
            <a:r>
              <a:rPr lang="fa-IR" sz="2400" b="1" dirty="0">
                <a:solidFill>
                  <a:srgbClr val="FF0000"/>
                </a:solidFill>
                <a:cs typeface="B Nazanin" pitchFamily="2" charset="-78"/>
              </a:rPr>
              <a:t>از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انقلاب های </a:t>
            </a:r>
            <a:r>
              <a:rPr lang="fa-IR" sz="2400" b="1" dirty="0">
                <a:solidFill>
                  <a:srgbClr val="FF0000"/>
                </a:solidFill>
                <a:cs typeface="B Nazanin" pitchFamily="2" charset="-78"/>
              </a:rPr>
              <a:t>قهر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آمیز </a:t>
            </a:r>
            <a:r>
              <a:rPr lang="fa-IR" sz="2400" b="1" dirty="0">
                <a:cs typeface="B Nazanin" pitchFamily="2" charset="-78"/>
              </a:rPr>
              <a:t>بود . </a:t>
            </a:r>
            <a:endParaRPr lang="fa-IR" sz="2400" b="1" dirty="0">
              <a:cs typeface="B Nazanin" pitchFamily="2" charset="-78"/>
            </a:endParaRPr>
          </a:p>
        </p:txBody>
      </p:sp>
      <p:pic>
        <p:nvPicPr>
          <p:cNvPr id="11" name="Picture 2" descr="3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6" y="737701"/>
            <a:ext cx="3087215" cy="521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7105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B63E-0B19-4148-AE8A-21EC47FDB9E1}" type="datetime8">
              <a:rPr lang="fa-IR" smtClean="0"/>
              <a:t>ژانويه 1، 05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تاریخ استان کرمانشاه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2E69-1C5E-4362-8CDF-1E2A5CC450F8}" type="slidenum">
              <a:rPr lang="fa-IR" smtClean="0"/>
              <a:t>20</a:t>
            </a:fld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467544" y="1988840"/>
            <a:ext cx="77768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fa-IR" sz="2800" b="1" dirty="0">
              <a:cs typeface="B Nazanin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5750" y="260648"/>
            <a:ext cx="8572500" cy="9361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>
                <a:cs typeface="B Nazanin" pitchFamily="2" charset="-78"/>
              </a:rPr>
              <a:t>محمدرضا پهلوي آماده توزيع اسناد املاك </a:t>
            </a:r>
            <a:r>
              <a:rPr lang="fa-IR" sz="2400" b="1" dirty="0" smtClean="0">
                <a:cs typeface="B Nazanin" pitchFamily="2" charset="-78"/>
              </a:rPr>
              <a:t> به کشاورزان</a:t>
            </a:r>
            <a:endParaRPr lang="fa-IR" sz="2400" b="1" dirty="0">
              <a:cs typeface="B Nazanin" pitchFamily="2" charset="-78"/>
            </a:endParaRPr>
          </a:p>
        </p:txBody>
      </p:sp>
      <p:pic>
        <p:nvPicPr>
          <p:cNvPr id="7" name="Picture 1" descr="محمدرضا پهلوي آماده توزيع اسناد املاك پهلوي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96752"/>
            <a:ext cx="8572500" cy="508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562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B8ED-FEB8-4D6D-89CC-95012EAAD25D}" type="datetime8">
              <a:rPr lang="fa-IR" smtClean="0"/>
              <a:t>ژانويه 1، 05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تاریخ استان کرمانشاه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2E69-1C5E-4362-8CDF-1E2A5CC450F8}" type="slidenum">
              <a:rPr lang="fa-IR" smtClean="0"/>
              <a:t>21</a:t>
            </a:fld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1115616" y="2276872"/>
            <a:ext cx="7200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fa-IR" sz="2800" b="1" dirty="0">
              <a:cs typeface="B Nazanin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5750" y="260648"/>
            <a:ext cx="8572500" cy="9361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dirty="0">
                <a:cs typeface="B Nazanin" pitchFamily="2" charset="-78"/>
              </a:rPr>
              <a:t>محمدرضا پهلوي در حال تسليم اسناد مالكيت به يكی از زنان كشاورز</a:t>
            </a:r>
            <a:endParaRPr lang="fa-IR" b="1" dirty="0">
              <a:cs typeface="B Nazanin" pitchFamily="2" charset="-78"/>
            </a:endParaRPr>
          </a:p>
        </p:txBody>
      </p:sp>
      <p:pic>
        <p:nvPicPr>
          <p:cNvPr id="7" name="Picture 1" descr="محمدرضا پهلوي در حال تسليم اسناد مالكيت به يكی از زنان كشاورز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40768"/>
            <a:ext cx="8572500" cy="501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321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FC54-F9D6-46B3-8E5D-6CDD09EAC28D}" type="datetime8">
              <a:rPr lang="fa-IR" smtClean="0"/>
              <a:t>ژانويه 1، 05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تاریخ استان کرمانشاه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2E69-1C5E-4362-8CDF-1E2A5CC450F8}" type="slidenum">
              <a:rPr lang="fa-IR" smtClean="0"/>
              <a:t>22</a:t>
            </a:fld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323528" y="476672"/>
            <a:ext cx="8136904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fa-IR" sz="2800" b="1" dirty="0" smtClean="0">
              <a:cs typeface="B Nazanin" pitchFamily="2" charset="-78"/>
            </a:endParaRPr>
          </a:p>
          <a:p>
            <a:pPr algn="ctr"/>
            <a:endParaRPr lang="fa-IR" sz="2800" b="1" dirty="0">
              <a:cs typeface="B Nazanin" pitchFamily="2" charset="-78"/>
            </a:endParaRPr>
          </a:p>
          <a:p>
            <a:pPr algn="ctr"/>
            <a:endParaRPr lang="fa-IR" sz="2800" b="1" dirty="0" smtClean="0">
              <a:cs typeface="B Nazanin" pitchFamily="2" charset="-78"/>
            </a:endParaRPr>
          </a:p>
          <a:p>
            <a:pPr algn="ctr"/>
            <a:endParaRPr lang="fa-IR" sz="2800" b="1" dirty="0">
              <a:cs typeface="B Nazanin" pitchFamily="2" charset="-78"/>
            </a:endParaRPr>
          </a:p>
          <a:p>
            <a:pPr algn="ctr"/>
            <a:endParaRPr lang="fa-IR" sz="2800" b="1" dirty="0" smtClean="0">
              <a:cs typeface="B Nazanin" pitchFamily="2" charset="-78"/>
            </a:endParaRPr>
          </a:p>
          <a:p>
            <a:pPr algn="ctr"/>
            <a:endParaRPr lang="fa-IR" sz="2800" b="1" dirty="0">
              <a:cs typeface="B Nazanin" pitchFamily="2" charset="-78"/>
            </a:endParaRPr>
          </a:p>
          <a:p>
            <a:pPr algn="ctr"/>
            <a:endParaRPr lang="fa-IR" sz="2800" b="1" dirty="0">
              <a:cs typeface="B Nazanin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15616" y="5805264"/>
            <a:ext cx="6984775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dirty="0">
                <a:cs typeface="B Nazanin" pitchFamily="2" charset="-78"/>
              </a:rPr>
              <a:t>فرمان محمدرضا پهلوي، اجراي لايحه اصلاحي قانون اصلاحات ارضي</a:t>
            </a:r>
            <a:endParaRPr lang="fa-IR" b="1" dirty="0">
              <a:cs typeface="B Nazanin" pitchFamily="2" charset="-78"/>
            </a:endParaRPr>
          </a:p>
        </p:txBody>
      </p:sp>
      <p:pic>
        <p:nvPicPr>
          <p:cNvPr id="11" name="Picture 5" descr="فرمان محمدرضا پهلوي، اجراي لايحه اصلاحي قانون اصلاحات ارضي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2875"/>
            <a:ext cx="6984775" cy="566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086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455D-6FBA-44FC-93BF-050EB287E1DC}" type="datetime8">
              <a:rPr lang="fa-IR" smtClean="0"/>
              <a:t>ژانويه 1، 05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تاریخ استان کرمانشاه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2E69-1C5E-4362-8CDF-1E2A5CC450F8}" type="slidenum">
              <a:rPr lang="fa-IR" smtClean="0"/>
              <a:t>3</a:t>
            </a:fld>
            <a:endParaRPr lang="fa-IR"/>
          </a:p>
        </p:txBody>
      </p:sp>
      <p:sp>
        <p:nvSpPr>
          <p:cNvPr id="7" name="TextBox 6"/>
          <p:cNvSpPr txBox="1"/>
          <p:nvPr/>
        </p:nvSpPr>
        <p:spPr>
          <a:xfrm>
            <a:off x="1043608" y="1268760"/>
            <a:ext cx="7056784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fa-IR" sz="2800" b="1" dirty="0" smtClean="0">
              <a:cs typeface="B Nazanin" pitchFamily="2" charset="-78"/>
            </a:endParaRPr>
          </a:p>
          <a:p>
            <a:pPr algn="ctr"/>
            <a:r>
              <a:rPr lang="fa-IR" sz="2800" b="1" dirty="0" smtClean="0">
                <a:cs typeface="B Nazanin" pitchFamily="2" charset="-78"/>
              </a:rPr>
              <a:t>این </a:t>
            </a:r>
            <a:r>
              <a:rPr lang="fa-IR" sz="2800" b="1" dirty="0">
                <a:cs typeface="B Nazanin" pitchFamily="2" charset="-78"/>
              </a:rPr>
              <a:t>سیاست با عنوان «اتحاد برای </a:t>
            </a:r>
            <a:r>
              <a:rPr lang="fa-IR" sz="2800" b="1" dirty="0" smtClean="0">
                <a:cs typeface="B Nazanin" pitchFamily="2" charset="-78"/>
              </a:rPr>
              <a:t>پیشرفت» </a:t>
            </a:r>
            <a:r>
              <a:rPr lang="fa-IR" sz="2800" b="1" dirty="0">
                <a:cs typeface="B Nazanin" pitchFamily="2" charset="-78"/>
              </a:rPr>
              <a:t>در </a:t>
            </a:r>
            <a:endParaRPr lang="fa-IR" sz="2800" b="1" dirty="0" smtClean="0">
              <a:cs typeface="B Nazanin" pitchFamily="2" charset="-78"/>
            </a:endParaRPr>
          </a:p>
          <a:p>
            <a:pPr algn="ctr"/>
            <a:endParaRPr lang="fa-IR" sz="2800" b="1" dirty="0">
              <a:cs typeface="B Nazanin" pitchFamily="2" charset="-78"/>
            </a:endParaRPr>
          </a:p>
          <a:p>
            <a:pPr algn="ctr"/>
            <a:r>
              <a:rPr lang="fa-IR" sz="2800" b="1" dirty="0" smtClean="0">
                <a:cs typeface="B Nazanin" pitchFamily="2" charset="-78"/>
              </a:rPr>
              <a:t>کشورهایی </a:t>
            </a:r>
            <a:r>
              <a:rPr lang="fa-IR" sz="2800" b="1" dirty="0">
                <a:cs typeface="B Nazanin" pitchFamily="2" charset="-78"/>
              </a:rPr>
              <a:t>که در معرض </a:t>
            </a:r>
            <a:r>
              <a:rPr lang="fa-IR" sz="2800" b="1" dirty="0">
                <a:solidFill>
                  <a:srgbClr val="FF0000"/>
                </a:solidFill>
                <a:cs typeface="B Nazanin" pitchFamily="2" charset="-78"/>
              </a:rPr>
              <a:t>خطر کمونیسم </a:t>
            </a:r>
            <a:r>
              <a:rPr lang="fa-IR" sz="2800" b="1" dirty="0">
                <a:cs typeface="B Nazanin" pitchFamily="2" charset="-78"/>
              </a:rPr>
              <a:t>بودند  اجرا </a:t>
            </a:r>
            <a:endParaRPr lang="fa-IR" sz="2800" b="1" dirty="0" smtClean="0">
              <a:cs typeface="B Nazanin" pitchFamily="2" charset="-78"/>
            </a:endParaRPr>
          </a:p>
          <a:p>
            <a:pPr algn="ctr"/>
            <a:endParaRPr lang="fa-IR" sz="2800" b="1" dirty="0">
              <a:cs typeface="B Nazanin" pitchFamily="2" charset="-78"/>
            </a:endParaRPr>
          </a:p>
          <a:p>
            <a:pPr algn="ctr"/>
            <a:r>
              <a:rPr lang="fa-IR" sz="2800" b="1" dirty="0" smtClean="0">
                <a:cs typeface="B Nazanin" pitchFamily="2" charset="-78"/>
              </a:rPr>
              <a:t>میشد؛بی آن </a:t>
            </a:r>
            <a:r>
              <a:rPr lang="fa-IR" sz="2800" b="1" dirty="0">
                <a:cs typeface="B Nazanin" pitchFamily="2" charset="-78"/>
              </a:rPr>
              <a:t>که </a:t>
            </a:r>
            <a:r>
              <a:rPr lang="fa-IR" sz="2800" b="1" dirty="0" smtClean="0">
                <a:cs typeface="B Nazanin" pitchFamily="2" charset="-78"/>
              </a:rPr>
              <a:t>نظام </a:t>
            </a:r>
            <a:r>
              <a:rPr lang="fa-IR" sz="2800" b="1" dirty="0">
                <a:cs typeface="B Nazanin" pitchFamily="2" charset="-78"/>
              </a:rPr>
              <a:t>دیکتاتوری و استبدادی حاکم بر </a:t>
            </a:r>
            <a:r>
              <a:rPr lang="fa-IR" sz="2800" b="1" dirty="0" smtClean="0">
                <a:cs typeface="B Nazanin" pitchFamily="2" charset="-78"/>
              </a:rPr>
              <a:t>آن </a:t>
            </a:r>
          </a:p>
          <a:p>
            <a:pPr algn="ctr"/>
            <a:endParaRPr lang="fa-IR" sz="2800" b="1" dirty="0">
              <a:cs typeface="B Nazanin" pitchFamily="2" charset="-78"/>
            </a:endParaRPr>
          </a:p>
          <a:p>
            <a:pPr algn="ctr"/>
            <a:r>
              <a:rPr lang="fa-IR" sz="2800" b="1" dirty="0" smtClean="0">
                <a:cs typeface="B Nazanin" pitchFamily="2" charset="-78"/>
              </a:rPr>
              <a:t>کشورها </a:t>
            </a:r>
            <a:r>
              <a:rPr lang="fa-IR" sz="2800" b="1" dirty="0">
                <a:cs typeface="B Nazanin" pitchFamily="2" charset="-78"/>
              </a:rPr>
              <a:t>تغییر یابد و در صورت مقاومت مردم </a:t>
            </a:r>
            <a:r>
              <a:rPr lang="fa-IR" sz="2800" b="1" dirty="0" smtClean="0">
                <a:cs typeface="B Nazanin" pitchFamily="2" charset="-78"/>
              </a:rPr>
              <a:t>،توسل </a:t>
            </a:r>
            <a:r>
              <a:rPr lang="fa-IR" sz="2800" b="1" dirty="0">
                <a:cs typeface="B Nazanin" pitchFamily="2" charset="-78"/>
              </a:rPr>
              <a:t>به </a:t>
            </a:r>
            <a:endParaRPr lang="fa-IR" sz="2800" b="1" dirty="0" smtClean="0">
              <a:cs typeface="B Nazanin" pitchFamily="2" charset="-78"/>
            </a:endParaRPr>
          </a:p>
          <a:p>
            <a:pPr algn="ctr"/>
            <a:endParaRPr lang="fa-IR" sz="2800" b="1" dirty="0">
              <a:cs typeface="B Nazanin" pitchFamily="2" charset="-78"/>
            </a:endParaRPr>
          </a:p>
          <a:p>
            <a:pPr algn="ctr"/>
            <a:r>
              <a:rPr lang="fa-IR" sz="2800" b="1" dirty="0" smtClean="0">
                <a:cs typeface="B Nazanin" pitchFamily="2" charset="-78"/>
              </a:rPr>
              <a:t>زور </a:t>
            </a:r>
            <a:r>
              <a:rPr lang="fa-IR" sz="2800" b="1" dirty="0">
                <a:cs typeface="B Nazanin" pitchFamily="2" charset="-78"/>
              </a:rPr>
              <a:t>برای اجرای </a:t>
            </a:r>
            <a:r>
              <a:rPr lang="fa-IR" sz="2800" b="1" dirty="0" smtClean="0">
                <a:cs typeface="B Nazanin" pitchFamily="2" charset="-78"/>
              </a:rPr>
              <a:t>آن پیش بینی شده بود.</a:t>
            </a:r>
            <a:endParaRPr lang="fa-IR" sz="2800" b="1" dirty="0">
              <a:cs typeface="B Nazanin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43808" y="332656"/>
            <a:ext cx="5760640" cy="7920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cs typeface="B Nazanin" pitchFamily="2" charset="-78"/>
              </a:rPr>
              <a:t>اجرای اصلاحات از بالا به پایین آمریکایی ها</a:t>
            </a:r>
            <a:endParaRPr lang="fa-IR" sz="28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91396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CE75-FD7D-4194-B1D4-59C2BC246F43}" type="datetime8">
              <a:rPr lang="fa-IR" smtClean="0"/>
              <a:t>ژانويه 1، 05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تاریخ استان کرمانشاه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2E69-1C5E-4362-8CDF-1E2A5CC450F8}" type="slidenum">
              <a:rPr lang="fa-IR" smtClean="0"/>
              <a:t>4</a:t>
            </a:fld>
            <a:endParaRPr lang="fa-IR"/>
          </a:p>
        </p:txBody>
      </p:sp>
      <p:sp>
        <p:nvSpPr>
          <p:cNvPr id="5" name="Rounded Rectangle 4"/>
          <p:cNvSpPr/>
          <p:nvPr/>
        </p:nvSpPr>
        <p:spPr>
          <a:xfrm>
            <a:off x="683568" y="1556792"/>
            <a:ext cx="7488832" cy="381642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b="1" dirty="0">
                <a:cs typeface="B Nazanin" pitchFamily="2" charset="-78"/>
              </a:rPr>
              <a:t>این سیاست درباره ی ایران </a:t>
            </a:r>
            <a:r>
              <a:rPr lang="fa-IR" sz="2400" b="1" dirty="0" smtClean="0">
                <a:cs typeface="B Nazanin" pitchFamily="2" charset="-78"/>
              </a:rPr>
              <a:t>ازاهمت </a:t>
            </a:r>
            <a:r>
              <a:rPr lang="fa-IR" sz="2400" b="1" dirty="0">
                <a:cs typeface="B Nazanin" pitchFamily="2" charset="-78"/>
              </a:rPr>
              <a:t>خاصی برخوردار بود؛ </a:t>
            </a:r>
            <a:endParaRPr lang="fa-IR" sz="2400" b="1" dirty="0" smtClean="0">
              <a:cs typeface="B Nazanin" pitchFamily="2" charset="-78"/>
            </a:endParaRPr>
          </a:p>
          <a:p>
            <a:pPr algn="ctr"/>
            <a:endParaRPr lang="fa-IR" sz="2400" b="1" dirty="0" smtClean="0">
              <a:cs typeface="B Nazanin" pitchFamily="2" charset="-78"/>
            </a:endParaRPr>
          </a:p>
          <a:p>
            <a:pPr algn="ctr"/>
            <a:r>
              <a:rPr lang="fa-IR" sz="2400" b="1" dirty="0" smtClean="0">
                <a:cs typeface="B Nazanin" pitchFamily="2" charset="-78"/>
              </a:rPr>
              <a:t>-زیرا </a:t>
            </a:r>
            <a:r>
              <a:rPr lang="fa-IR" sz="2400" b="1" dirty="0">
                <a:cs typeface="B Nazanin" pitchFamily="2" charset="-78"/>
              </a:rPr>
              <a:t>رژیم دست نشانده ی شاه  وابسته ومتحد امریکا بود </a:t>
            </a:r>
            <a:endParaRPr lang="fa-IR" sz="2400" b="1" dirty="0" smtClean="0">
              <a:cs typeface="B Nazanin" pitchFamily="2" charset="-78"/>
            </a:endParaRPr>
          </a:p>
          <a:p>
            <a:pPr algn="ctr"/>
            <a:endParaRPr lang="fa-IR" sz="2400" b="1" dirty="0" smtClean="0">
              <a:cs typeface="B Nazanin" pitchFamily="2" charset="-78"/>
            </a:endParaRPr>
          </a:p>
          <a:p>
            <a:pPr algn="ctr"/>
            <a:r>
              <a:rPr lang="fa-IR" sz="2400" b="1" dirty="0" smtClean="0">
                <a:cs typeface="B Nazanin" pitchFamily="2" charset="-78"/>
              </a:rPr>
              <a:t>-و </a:t>
            </a:r>
            <a:r>
              <a:rPr lang="fa-IR" sz="2400" b="1" dirty="0">
                <a:cs typeface="B Nazanin" pitchFamily="2" charset="-78"/>
              </a:rPr>
              <a:t>به دلیل همسایگی با اتحاد جماهیر </a:t>
            </a:r>
            <a:r>
              <a:rPr lang="fa-IR" sz="2400" b="1" dirty="0" smtClean="0">
                <a:cs typeface="B Nazanin" pitchFamily="2" charset="-78"/>
              </a:rPr>
              <a:t>شوروی</a:t>
            </a:r>
          </a:p>
          <a:p>
            <a:pPr algn="ctr"/>
            <a:endParaRPr lang="fa-IR" sz="2400" b="1" dirty="0" smtClean="0">
              <a:cs typeface="B Nazanin" pitchFamily="2" charset="-78"/>
            </a:endParaRPr>
          </a:p>
          <a:p>
            <a:pPr algn="ctr"/>
            <a:r>
              <a:rPr lang="fa-IR" sz="2400" b="1" dirty="0" smtClean="0">
                <a:cs typeface="B Nazanin" pitchFamily="2" charset="-78"/>
              </a:rPr>
              <a:t>-و </a:t>
            </a:r>
            <a:r>
              <a:rPr lang="fa-IR" sz="2400" b="1" dirty="0">
                <a:cs typeface="B Nazanin" pitchFamily="2" charset="-78"/>
              </a:rPr>
              <a:t>موقعیت ممتاز جغرافیای سیاسی ،در وضعیتی حساس </a:t>
            </a:r>
            <a:endParaRPr lang="fa-IR" sz="2400" b="1" dirty="0" smtClean="0">
              <a:cs typeface="B Nazanin" pitchFamily="2" charset="-78"/>
            </a:endParaRPr>
          </a:p>
          <a:p>
            <a:pPr algn="ctr"/>
            <a:endParaRPr lang="fa-IR" sz="2400" b="1" dirty="0">
              <a:cs typeface="B Nazanin" pitchFamily="2" charset="-78"/>
            </a:endParaRPr>
          </a:p>
          <a:p>
            <a:pPr algn="ctr"/>
            <a:r>
              <a:rPr lang="fa-IR" sz="2400" b="1" dirty="0" smtClean="0">
                <a:cs typeface="B Nazanin" pitchFamily="2" charset="-78"/>
              </a:rPr>
              <a:t>و تعیین کننده </a:t>
            </a:r>
            <a:r>
              <a:rPr lang="fa-IR" sz="2400" b="1" dirty="0">
                <a:cs typeface="B Nazanin" pitchFamily="2" charset="-78"/>
              </a:rPr>
              <a:t>قرار داشت.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627784" y="404664"/>
            <a:ext cx="5400600" cy="72008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cs typeface="B Nazanin" pitchFamily="2" charset="-78"/>
              </a:rPr>
              <a:t>اهمیت  خاص اجرای اصلاحات آمریکایی در ایران </a:t>
            </a:r>
            <a:endParaRPr lang="fa-IR" sz="24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008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F8D2-BA42-48B0-9046-3D520BD652CC}" type="datetime8">
              <a:rPr lang="fa-IR" smtClean="0"/>
              <a:t>ژانويه 1، 05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تاریخ استان کرمانشاه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2E69-1C5E-4362-8CDF-1E2A5CC450F8}" type="slidenum">
              <a:rPr lang="fa-IR" smtClean="0"/>
              <a:t>5</a:t>
            </a:fld>
            <a:endParaRPr lang="fa-IR"/>
          </a:p>
        </p:txBody>
      </p:sp>
      <p:sp>
        <p:nvSpPr>
          <p:cNvPr id="9" name="Rounded Rectangle 8"/>
          <p:cNvSpPr/>
          <p:nvPr/>
        </p:nvSpPr>
        <p:spPr>
          <a:xfrm>
            <a:off x="2771800" y="5733255"/>
            <a:ext cx="3600400" cy="43204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Nazanin" pitchFamily="2" charset="-78"/>
              </a:rPr>
              <a:t>جان. اف. کندی؛ رئیس جمهور آمریکا</a:t>
            </a:r>
            <a:endParaRPr lang="fa-IR" b="1" dirty="0">
              <a:cs typeface="B Nazanin" pitchFamily="2" charset="-78"/>
            </a:endParaRPr>
          </a:p>
        </p:txBody>
      </p:sp>
      <p:pic>
        <p:nvPicPr>
          <p:cNvPr id="11" name="Picture 1" descr="33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38283"/>
            <a:ext cx="6624736" cy="485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876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CE75-FD7D-4194-B1D4-59C2BC246F43}" type="datetime8">
              <a:rPr lang="fa-IR" smtClean="0"/>
              <a:t>ژانويه 1، 05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تاریخ استان کرمانشاه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2E69-1C5E-4362-8CDF-1E2A5CC450F8}" type="slidenum">
              <a:rPr lang="fa-IR" smtClean="0"/>
              <a:t>6</a:t>
            </a:fld>
            <a:endParaRPr lang="fa-IR"/>
          </a:p>
        </p:txBody>
      </p:sp>
      <p:sp>
        <p:nvSpPr>
          <p:cNvPr id="7" name="Rounded Rectangle 6"/>
          <p:cNvSpPr/>
          <p:nvPr/>
        </p:nvSpPr>
        <p:spPr>
          <a:xfrm>
            <a:off x="251520" y="548680"/>
            <a:ext cx="8568952" cy="58326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cs typeface="B Nazanin" pitchFamily="2" charset="-78"/>
              </a:rPr>
              <a:t>کار شناسان مسائل ایران در وزارت امور خارجه امریکا ،گزارش هایی از وضعیت فساد حکومت شاه و سرکوب مخالفان رژیم پهلوی تهیه کردند</a:t>
            </a:r>
          </a:p>
          <a:p>
            <a:pPr algn="ctr"/>
            <a:r>
              <a:rPr lang="fa-IR" sz="2400" b="1" dirty="0" smtClean="0">
                <a:cs typeface="B Nazanin" pitchFamily="2" charset="-78"/>
              </a:rPr>
              <a:t> که نشان می داد</a:t>
            </a:r>
          </a:p>
          <a:p>
            <a:pPr algn="ctr"/>
            <a:r>
              <a:rPr lang="fa-IR" sz="2400" b="1" dirty="0" smtClean="0">
                <a:cs typeface="B Nazanin" pitchFamily="2" charset="-78"/>
              </a:rPr>
              <a:t>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وجود یک سلسله اصلاحات اقتصادی – اجتماعی در ایران ضروری است </a:t>
            </a:r>
            <a:r>
              <a:rPr lang="fa-IR" sz="2400" b="1" dirty="0" smtClean="0">
                <a:cs typeface="B Nazanin" pitchFamily="2" charset="-78"/>
              </a:rPr>
              <a:t>.</a:t>
            </a:r>
          </a:p>
          <a:p>
            <a:pPr algn="ctr"/>
            <a:endParaRPr lang="fa-IR" sz="2000" b="1" dirty="0">
              <a:cs typeface="B Nazanin" pitchFamily="2" charset="-78"/>
            </a:endParaRPr>
          </a:p>
          <a:p>
            <a:pPr algn="ctr"/>
            <a:r>
              <a:rPr lang="fa-IR" sz="2400" b="1" dirty="0">
                <a:cs typeface="B Nazanin" pitchFamily="2" charset="-78"/>
              </a:rPr>
              <a:t>علاوه بر این </a:t>
            </a:r>
            <a:r>
              <a:rPr lang="fa-IR" sz="2400" b="1" dirty="0" smtClean="0">
                <a:cs typeface="B Nazanin" pitchFamily="2" charset="-78"/>
              </a:rPr>
              <a:t>صنایع و </a:t>
            </a:r>
            <a:r>
              <a:rPr lang="fa-IR" sz="2400" b="1" dirty="0">
                <a:cs typeface="B Nazanin" pitchFamily="2" charset="-78"/>
              </a:rPr>
              <a:t>اقتصاد امریکا و کشور های غربی نیاز مند بازار های مصرف جدیدی بود و کشور های خاورمیانه به علت ساختار اقتصادی مبتنی بر </a:t>
            </a:r>
            <a:r>
              <a:rPr lang="fa-IR" sz="2400" b="1" dirty="0">
                <a:solidFill>
                  <a:srgbClr val="FF0000"/>
                </a:solidFill>
                <a:cs typeface="B Nazanin" pitchFamily="2" charset="-78"/>
              </a:rPr>
              <a:t>رژیم ارباب و رعیتی</a:t>
            </a:r>
            <a:r>
              <a:rPr lang="fa-IR" sz="2400" b="1" dirty="0">
                <a:cs typeface="B Nazanin" pitchFamily="2" charset="-78"/>
              </a:rPr>
              <a:t>،امکان مصرف تولیدات جدید را </a:t>
            </a:r>
            <a:r>
              <a:rPr lang="fa-IR" sz="2400" b="1" dirty="0" smtClean="0">
                <a:cs typeface="B Nazanin" pitchFamily="2" charset="-78"/>
              </a:rPr>
              <a:t>نداشتند.</a:t>
            </a:r>
          </a:p>
          <a:p>
            <a:pPr algn="ctr"/>
            <a:endParaRPr lang="fa-IR" sz="2000" b="1" dirty="0" smtClean="0">
              <a:cs typeface="B Nazanin" pitchFamily="2" charset="-78"/>
            </a:endParaRPr>
          </a:p>
          <a:p>
            <a:pPr algn="ctr"/>
            <a:endParaRPr lang="fa-IR" sz="20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403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0175-D5B2-4B3A-8EBC-D9045FA8059B}" type="datetime8">
              <a:rPr lang="fa-IR" smtClean="0"/>
              <a:t>ژانويه 1، 05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تاریخ استان کرمانشاه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2E69-1C5E-4362-8CDF-1E2A5CC450F8}" type="slidenum">
              <a:rPr lang="fa-IR" smtClean="0"/>
              <a:t>7</a:t>
            </a:fld>
            <a:endParaRPr lang="fa-IR"/>
          </a:p>
        </p:txBody>
      </p:sp>
      <p:sp>
        <p:nvSpPr>
          <p:cNvPr id="6" name="Rounded Rectangle 5"/>
          <p:cNvSpPr/>
          <p:nvPr/>
        </p:nvSpPr>
        <p:spPr>
          <a:xfrm>
            <a:off x="683568" y="1700808"/>
            <a:ext cx="7848872" cy="4536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cs typeface="B Nazanin" pitchFamily="2" charset="-78"/>
              </a:rPr>
              <a:t>به باور زمامداران امریکا </a:t>
            </a:r>
            <a:r>
              <a:rPr lang="fa-IR" sz="2800" b="1" dirty="0" smtClean="0">
                <a:cs typeface="B Nazanin" pitchFamily="2" charset="-78"/>
              </a:rPr>
              <a:t>اصلا حات </a:t>
            </a:r>
            <a:r>
              <a:rPr lang="fa-IR" sz="2800" b="1" dirty="0">
                <a:cs typeface="B Nazanin" pitchFamily="2" charset="-78"/>
              </a:rPr>
              <a:t>اقتصادی و اجتماعی </a:t>
            </a:r>
            <a:endParaRPr lang="fa-IR" sz="2800" b="1" dirty="0" smtClean="0">
              <a:cs typeface="B Nazanin" pitchFamily="2" charset="-78"/>
            </a:endParaRPr>
          </a:p>
          <a:p>
            <a:pPr algn="ctr"/>
            <a:endParaRPr lang="fa-IR" sz="2800" b="1" dirty="0">
              <a:cs typeface="B Nazanin" pitchFamily="2" charset="-78"/>
            </a:endParaRPr>
          </a:p>
          <a:p>
            <a:pPr algn="ctr"/>
            <a:r>
              <a:rPr lang="fa-IR" sz="2800" b="1" dirty="0" smtClean="0">
                <a:cs typeface="B Nazanin" pitchFamily="2" charset="-78"/>
              </a:rPr>
              <a:t>میتوانست </a:t>
            </a:r>
            <a:r>
              <a:rPr lang="fa-IR" sz="2800" b="1" dirty="0">
                <a:cs typeface="B Nazanin" pitchFamily="2" charset="-78"/>
              </a:rPr>
              <a:t>ضمن جلو گیری از </a:t>
            </a:r>
            <a:r>
              <a:rPr lang="fa-IR" sz="2800" b="1" dirty="0" smtClean="0">
                <a:cs typeface="B Nazanin" pitchFamily="2" charset="-78"/>
              </a:rPr>
              <a:t>«</a:t>
            </a: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انقلاب </a:t>
            </a:r>
            <a:r>
              <a:rPr lang="fa-IR" sz="2800" b="1" dirty="0">
                <a:solidFill>
                  <a:srgbClr val="FF0000"/>
                </a:solidFill>
                <a:cs typeface="B Nazanin" pitchFamily="2" charset="-78"/>
              </a:rPr>
              <a:t>سرخ</a:t>
            </a:r>
            <a:r>
              <a:rPr lang="fa-IR" sz="2800" b="1" dirty="0" smtClean="0">
                <a:cs typeface="B Nazanin" pitchFamily="2" charset="-78"/>
              </a:rPr>
              <a:t>» و </a:t>
            </a:r>
            <a:r>
              <a:rPr lang="fa-IR" sz="2800" b="1" dirty="0">
                <a:cs typeface="B Nazanin" pitchFamily="2" charset="-78"/>
              </a:rPr>
              <a:t>کاهش خطر </a:t>
            </a:r>
            <a:endParaRPr lang="fa-IR" sz="2800" b="1" dirty="0" smtClean="0">
              <a:cs typeface="B Nazanin" pitchFamily="2" charset="-78"/>
            </a:endParaRPr>
          </a:p>
          <a:p>
            <a:pPr algn="ctr"/>
            <a:endParaRPr lang="fa-IR" sz="2800" b="1" dirty="0">
              <a:cs typeface="B Nazanin" pitchFamily="2" charset="-78"/>
            </a:endParaRPr>
          </a:p>
          <a:p>
            <a:pPr algn="ctr"/>
            <a:r>
              <a:rPr lang="fa-IR" sz="2800" b="1" dirty="0" smtClean="0">
                <a:cs typeface="B Nazanin" pitchFamily="2" charset="-78"/>
              </a:rPr>
              <a:t>کمونیسم </a:t>
            </a:r>
            <a:r>
              <a:rPr lang="fa-IR" sz="2800" b="1" dirty="0">
                <a:cs typeface="B Nazanin" pitchFamily="2" charset="-78"/>
              </a:rPr>
              <a:t>،زمینه ی ایجاد «</a:t>
            </a:r>
            <a:r>
              <a:rPr lang="fa-IR" sz="2800" b="1" dirty="0">
                <a:solidFill>
                  <a:srgbClr val="FF0000"/>
                </a:solidFill>
                <a:cs typeface="B Nazanin" pitchFamily="2" charset="-78"/>
              </a:rPr>
              <a:t>انقلاب سفید</a:t>
            </a:r>
            <a:r>
              <a:rPr lang="fa-IR" sz="2800" b="1" dirty="0">
                <a:cs typeface="B Nazanin" pitchFamily="2" charset="-78"/>
              </a:rPr>
              <a:t>»را فراهم آورد و </a:t>
            </a:r>
            <a:r>
              <a:rPr lang="fa-IR" sz="2800" b="1" dirty="0" smtClean="0">
                <a:cs typeface="B Nazanin" pitchFamily="2" charset="-78"/>
              </a:rPr>
              <a:t>از</a:t>
            </a:r>
          </a:p>
          <a:p>
            <a:pPr algn="ctr"/>
            <a:endParaRPr lang="fa-IR" sz="2800" b="1" dirty="0">
              <a:cs typeface="B Nazanin" pitchFamily="2" charset="-78"/>
            </a:endParaRPr>
          </a:p>
          <a:p>
            <a:pPr algn="ctr"/>
            <a:r>
              <a:rPr lang="fa-IR" sz="2800" b="1" dirty="0" smtClean="0">
                <a:cs typeface="B Nazanin" pitchFamily="2" charset="-78"/>
              </a:rPr>
              <a:t> </a:t>
            </a:r>
            <a:r>
              <a:rPr lang="fa-IR" sz="2800" b="1" dirty="0">
                <a:cs typeface="B Nazanin" pitchFamily="2" charset="-78"/>
              </a:rPr>
              <a:t>گسترش فعالیت های مردمی علیه </a:t>
            </a:r>
            <a:r>
              <a:rPr lang="fa-IR" sz="2800" b="1" dirty="0" smtClean="0">
                <a:cs typeface="B Nazanin" pitchFamily="2" charset="-78"/>
              </a:rPr>
              <a:t>حکومت های </a:t>
            </a:r>
            <a:r>
              <a:rPr lang="fa-IR" sz="2800" b="1" dirty="0">
                <a:cs typeface="B Nazanin" pitchFamily="2" charset="-78"/>
              </a:rPr>
              <a:t>دیکتاتور و </a:t>
            </a:r>
            <a:endParaRPr lang="fa-IR" sz="2800" b="1" dirty="0" smtClean="0">
              <a:cs typeface="B Nazanin" pitchFamily="2" charset="-78"/>
            </a:endParaRPr>
          </a:p>
          <a:p>
            <a:pPr algn="ctr"/>
            <a:endParaRPr lang="fa-IR" sz="2800" b="1" dirty="0">
              <a:cs typeface="B Nazanin" pitchFamily="2" charset="-78"/>
            </a:endParaRPr>
          </a:p>
          <a:p>
            <a:pPr algn="ctr"/>
            <a:r>
              <a:rPr lang="fa-IR" sz="2800" b="1" dirty="0" smtClean="0">
                <a:cs typeface="B Nazanin" pitchFamily="2" charset="-78"/>
              </a:rPr>
              <a:t>دست نشانده ی </a:t>
            </a:r>
            <a:r>
              <a:rPr lang="fa-IR" sz="2800" b="1" dirty="0">
                <a:cs typeface="B Nazanin" pitchFamily="2" charset="-78"/>
              </a:rPr>
              <a:t>امریکا جلو گیری </a:t>
            </a:r>
            <a:r>
              <a:rPr lang="fa-IR" sz="2800" b="1" dirty="0" smtClean="0">
                <a:cs typeface="B Nazanin" pitchFamily="2" charset="-78"/>
              </a:rPr>
              <a:t>کند.</a:t>
            </a:r>
            <a:endParaRPr lang="fa-IR" sz="2800" b="1" dirty="0">
              <a:cs typeface="B Nazanin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3568" y="404664"/>
            <a:ext cx="7848872" cy="10081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cs typeface="B Nazanin" pitchFamily="2" charset="-78"/>
              </a:rPr>
              <a:t>اعتقاد زمامداران آمریکا در مورد اجرای اصلاحات آمریکایی</a:t>
            </a:r>
            <a:endParaRPr lang="fa-IR" sz="28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494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F1EC6-E640-4116-B093-4317AFA60C7C}" type="datetime8">
              <a:rPr lang="fa-IR" smtClean="0"/>
              <a:t>ژانويه 1، 05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تاریخ استان کرمانشاه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2E69-1C5E-4362-8CDF-1E2A5CC450F8}" type="slidenum">
              <a:rPr lang="fa-IR" smtClean="0"/>
              <a:t>8</a:t>
            </a:fld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827584" y="1412776"/>
            <a:ext cx="7632848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b="1" dirty="0">
                <a:cs typeface="B Nazanin" pitchFamily="2" charset="-78"/>
              </a:rPr>
              <a:t>در شهریور 1339،شاه با منصوب کردن شریف امامی به </a:t>
            </a:r>
            <a:endParaRPr lang="fa-IR" sz="2800" b="1" dirty="0" smtClean="0">
              <a:cs typeface="B Nazanin" pitchFamily="2" charset="-78"/>
            </a:endParaRPr>
          </a:p>
          <a:p>
            <a:pPr algn="ctr"/>
            <a:endParaRPr lang="fa-IR" sz="2800" b="1" dirty="0">
              <a:cs typeface="B Nazanin" pitchFamily="2" charset="-78"/>
            </a:endParaRPr>
          </a:p>
          <a:p>
            <a:pPr algn="ctr"/>
            <a:r>
              <a:rPr lang="fa-IR" sz="2800" b="1" dirty="0" smtClean="0">
                <a:cs typeface="B Nazanin" pitchFamily="2" charset="-78"/>
              </a:rPr>
              <a:t>نخست </a:t>
            </a:r>
            <a:r>
              <a:rPr lang="fa-IR" sz="2800" b="1" dirty="0">
                <a:cs typeface="B Nazanin" pitchFamily="2" charset="-78"/>
              </a:rPr>
              <a:t>وزیری وطرح شعار هایی </a:t>
            </a:r>
            <a:r>
              <a:rPr lang="fa-IR" sz="2800" b="1" dirty="0" smtClean="0">
                <a:cs typeface="B Nazanin" pitchFamily="2" charset="-78"/>
              </a:rPr>
              <a:t>مانند</a:t>
            </a:r>
          </a:p>
          <a:p>
            <a:pPr algn="ctr"/>
            <a:endParaRPr lang="fa-IR" sz="2800" b="1" dirty="0" smtClean="0">
              <a:cs typeface="B Nazanin" pitchFamily="2" charset="-78"/>
            </a:endParaRPr>
          </a:p>
          <a:p>
            <a:pPr algn="ctr"/>
            <a:r>
              <a:rPr lang="fa-IR" sz="2800" b="1" dirty="0" smtClean="0">
                <a:cs typeface="B Nazanin" pitchFamily="2" charset="-78"/>
              </a:rPr>
              <a:t> </a:t>
            </a: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آزادی </a:t>
            </a:r>
            <a:r>
              <a:rPr lang="fa-IR" sz="2800" b="1" dirty="0">
                <a:solidFill>
                  <a:srgbClr val="FF0000"/>
                </a:solidFill>
                <a:cs typeface="B Nazanin" pitchFamily="2" charset="-78"/>
              </a:rPr>
              <a:t>احزاب </a:t>
            </a:r>
            <a:r>
              <a:rPr lang="fa-IR" sz="2800" b="1" dirty="0" smtClean="0">
                <a:cs typeface="B Nazanin" pitchFamily="2" charset="-78"/>
              </a:rPr>
              <a:t>و </a:t>
            </a: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فضای </a:t>
            </a:r>
            <a:r>
              <a:rPr lang="fa-IR" sz="2800" b="1" dirty="0">
                <a:solidFill>
                  <a:srgbClr val="FF0000"/>
                </a:solidFill>
                <a:cs typeface="B Nazanin" pitchFamily="2" charset="-78"/>
              </a:rPr>
              <a:t>باز سیاسی </a:t>
            </a:r>
            <a:r>
              <a:rPr lang="fa-IR" sz="2800" b="1" dirty="0">
                <a:cs typeface="B Nazanin" pitchFamily="2" charset="-78"/>
              </a:rPr>
              <a:t>و </a:t>
            </a:r>
            <a:r>
              <a:rPr lang="fa-IR" sz="2800" b="1" dirty="0">
                <a:solidFill>
                  <a:srgbClr val="FF0000"/>
                </a:solidFill>
                <a:cs typeface="B Nazanin" pitchFamily="2" charset="-78"/>
              </a:rPr>
              <a:t>اصلاحات اقتصادی </a:t>
            </a:r>
            <a:endParaRPr lang="fa-IR" sz="28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ctr"/>
            <a:endParaRPr lang="fa-IR" sz="28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ctr"/>
            <a:r>
              <a:rPr lang="fa-IR" sz="2800" b="1" dirty="0" smtClean="0">
                <a:cs typeface="B Nazanin" pitchFamily="2" charset="-78"/>
              </a:rPr>
              <a:t>به </a:t>
            </a:r>
            <a:r>
              <a:rPr lang="fa-IR" sz="2800" b="1" dirty="0">
                <a:cs typeface="B Nazanin" pitchFamily="2" charset="-78"/>
              </a:rPr>
              <a:t>استقبال از سیاست های جدید دولت امریکا رفت .</a:t>
            </a:r>
            <a:r>
              <a:rPr lang="fa-IR" sz="2800" b="1" dirty="0" smtClean="0">
                <a:cs typeface="B Nazanin" pitchFamily="2" charset="-78"/>
              </a:rPr>
              <a:t>انتخاب</a:t>
            </a:r>
          </a:p>
          <a:p>
            <a:pPr algn="ctr"/>
            <a:endParaRPr lang="fa-IR" sz="2800" b="1" dirty="0">
              <a:cs typeface="B Nazanin" pitchFamily="2" charset="-78"/>
            </a:endParaRPr>
          </a:p>
          <a:p>
            <a:pPr algn="ctr"/>
            <a:r>
              <a:rPr lang="fa-IR" sz="2800" b="1" dirty="0" smtClean="0">
                <a:cs typeface="B Nazanin" pitchFamily="2" charset="-78"/>
              </a:rPr>
              <a:t> </a:t>
            </a:r>
            <a:r>
              <a:rPr lang="fa-IR" sz="2800" b="1" dirty="0">
                <a:cs typeface="B Nazanin" pitchFamily="2" charset="-78"/>
              </a:rPr>
              <a:t>شریف امامی درواقع </a:t>
            </a:r>
            <a:r>
              <a:rPr lang="fa-IR" sz="2800" b="1" dirty="0">
                <a:solidFill>
                  <a:srgbClr val="FF0000"/>
                </a:solidFill>
                <a:cs typeface="B Nazanin" pitchFamily="2" charset="-78"/>
              </a:rPr>
              <a:t>حاصل توافق شاه و انگلستان </a:t>
            </a:r>
            <a:r>
              <a:rPr lang="fa-IR" sz="2800" b="1" dirty="0">
                <a:cs typeface="B Nazanin" pitchFamily="2" charset="-78"/>
              </a:rPr>
              <a:t>با </a:t>
            </a:r>
            <a:r>
              <a:rPr lang="fa-IR" sz="2800" b="1" dirty="0" smtClean="0">
                <a:cs typeface="B Nazanin" pitchFamily="2" charset="-78"/>
              </a:rPr>
              <a:t>استفاده</a:t>
            </a:r>
          </a:p>
          <a:p>
            <a:pPr algn="ctr"/>
            <a:endParaRPr lang="fa-IR" sz="2800" b="1" dirty="0">
              <a:cs typeface="B Nazanin" pitchFamily="2" charset="-78"/>
            </a:endParaRPr>
          </a:p>
          <a:p>
            <a:pPr algn="ctr"/>
            <a:r>
              <a:rPr lang="fa-IR" sz="2800" b="1" dirty="0" smtClean="0">
                <a:cs typeface="B Nazanin" pitchFamily="2" charset="-78"/>
              </a:rPr>
              <a:t> </a:t>
            </a:r>
            <a:r>
              <a:rPr lang="fa-IR" sz="2800" b="1" dirty="0">
                <a:cs typeface="B Nazanin" pitchFamily="2" charset="-78"/>
              </a:rPr>
              <a:t>از فرصت انتخابات ریاست جمهوری امریکا </a:t>
            </a:r>
            <a:r>
              <a:rPr lang="fa-IR" sz="2800" b="1" dirty="0" smtClean="0">
                <a:cs typeface="B Nazanin" pitchFamily="2" charset="-78"/>
              </a:rPr>
              <a:t>بود.</a:t>
            </a:r>
            <a:endParaRPr lang="fa-IR" sz="2800" b="1" dirty="0">
              <a:cs typeface="B Nazanin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60032" y="332656"/>
            <a:ext cx="3744416" cy="86409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>
                <a:cs typeface="B Nazanin" pitchFamily="2" charset="-78"/>
              </a:rPr>
              <a:t>نخست وزیری شریف امامی</a:t>
            </a:r>
            <a:endParaRPr lang="fa-IR" sz="24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3573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BFEC-B874-4242-9D81-787CD025030C}" type="datetime8">
              <a:rPr lang="fa-IR" smtClean="0"/>
              <a:t>ژانويه 1، 05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تاریخ استان کرمانشاه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2E69-1C5E-4362-8CDF-1E2A5CC450F8}" type="slidenum">
              <a:rPr lang="fa-IR" smtClean="0"/>
              <a:t>9</a:t>
            </a:fld>
            <a:endParaRPr lang="fa-IR"/>
          </a:p>
        </p:txBody>
      </p:sp>
      <p:sp>
        <p:nvSpPr>
          <p:cNvPr id="7" name="Rounded Rectangle 6"/>
          <p:cNvSpPr/>
          <p:nvPr/>
        </p:nvSpPr>
        <p:spPr>
          <a:xfrm>
            <a:off x="1835696" y="5805264"/>
            <a:ext cx="5472608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cs typeface="B Nazanin" pitchFamily="2" charset="-78"/>
              </a:rPr>
              <a:t>جعفر شریف امامی</a:t>
            </a:r>
            <a:endParaRPr lang="fa-IR" sz="2400" b="1" dirty="0">
              <a:cs typeface="B Nazanin" pitchFamily="2" charset="-78"/>
            </a:endParaRPr>
          </a:p>
        </p:txBody>
      </p:sp>
      <p:pic>
        <p:nvPicPr>
          <p:cNvPr id="9" name="Picture 1" descr="33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313"/>
            <a:ext cx="4104456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33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4313"/>
            <a:ext cx="4104455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94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78434050</TotalTime>
  <Words>929</Words>
  <Application>Microsoft Office PowerPoint</Application>
  <PresentationFormat>On-screen Show (4:3)</PresentationFormat>
  <Paragraphs>180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668</cp:revision>
  <dcterms:created xsi:type="dcterms:W3CDTF">2016-04-11T14:23:30Z</dcterms:created>
  <dcterms:modified xsi:type="dcterms:W3CDTF">2020-02-21T03:42:53Z</dcterms:modified>
</cp:coreProperties>
</file>