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00832"/>
            <a:ext cx="8825658" cy="2677648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فارسی و نگارش</a:t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>پایه: دهم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847" y="4219441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7030A0"/>
                </a:solidFill>
              </a:rPr>
              <a:t>بهراد  ابری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3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دست به قلم شوید و بیافرینید!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5527"/>
            <a:ext cx="8761412" cy="3416300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/>
              <a:t>در صفحه ی ۸۷ کتابتان نویسنده، «کتاب» را با «انسان» مقایسه کرده است.</a:t>
            </a:r>
          </a:p>
          <a:p>
            <a:pPr algn="ctr"/>
            <a:endParaRPr lang="fa-IR" sz="2400" dirty="0" smtClean="0"/>
          </a:p>
          <a:p>
            <a:pPr algn="ctr"/>
            <a:r>
              <a:rPr lang="fa-IR" sz="2400" dirty="0" smtClean="0"/>
              <a:t>آن را بخوانید و با توجه به آن </a:t>
            </a:r>
          </a:p>
          <a:p>
            <a:pPr algn="ctr"/>
            <a:r>
              <a:rPr lang="fa-IR" sz="2400" dirty="0" smtClean="0"/>
              <a:t>و بهره گیری از روش سنجش و مقایسه </a:t>
            </a:r>
          </a:p>
          <a:p>
            <a:pPr algn="ctr"/>
            <a:r>
              <a:rPr lang="fa-IR" sz="2400" dirty="0" smtClean="0"/>
              <a:t>متن جدید ادبی بیافرینید.</a:t>
            </a:r>
          </a:p>
          <a:p>
            <a:pPr algn="r"/>
            <a:r>
              <a:rPr lang="fa-IR" sz="2400" dirty="0" smtClean="0">
                <a:solidFill>
                  <a:srgbClr val="FF0000"/>
                </a:solidFill>
              </a:rPr>
              <a:t>موضوعات:</a:t>
            </a:r>
          </a:p>
          <a:p>
            <a:pPr algn="ctr"/>
            <a:r>
              <a:rPr lang="fa-IR" sz="2400" dirty="0" smtClean="0">
                <a:solidFill>
                  <a:srgbClr val="00B0F0"/>
                </a:solidFill>
              </a:rPr>
              <a:t>مقایسه ی قلم با اسلحه                                    </a:t>
            </a:r>
            <a:r>
              <a:rPr lang="fa-IR" sz="2400" dirty="0" smtClean="0">
                <a:solidFill>
                  <a:schemeClr val="accent6">
                    <a:lumMod val="75000"/>
                  </a:schemeClr>
                </a:solidFill>
              </a:rPr>
              <a:t>مقایسه ی انسان و دیو</a:t>
            </a:r>
          </a:p>
          <a:p>
            <a:pPr algn="ctr"/>
            <a:r>
              <a:rPr lang="fa-IR" sz="2400" dirty="0" smtClean="0">
                <a:solidFill>
                  <a:srgbClr val="7030A0"/>
                </a:solidFill>
              </a:rPr>
              <a:t>مقایسه ی آیینه با دوست                                 </a:t>
            </a:r>
            <a:r>
              <a:rPr lang="fa-IR" sz="2400" dirty="0" smtClean="0">
                <a:solidFill>
                  <a:schemeClr val="accent3"/>
                </a:solidFill>
              </a:rPr>
              <a:t>مقایسه ی راه با مقصد</a:t>
            </a:r>
          </a:p>
          <a:p>
            <a:pPr algn="ctr"/>
            <a:r>
              <a:rPr lang="fa-IR" sz="2400" dirty="0" smtClean="0">
                <a:solidFill>
                  <a:srgbClr val="FF0000"/>
                </a:solidFill>
              </a:rPr>
              <a:t>متن ادبی خود را به تلگرام یا واتساپ من ارسال کنید</a:t>
            </a:r>
            <a:r>
              <a:rPr lang="fa-I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61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نوشته های ذهنی ( ۲ ): سنجش و مقایسه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a-IR" sz="4000" dirty="0" smtClean="0"/>
          </a:p>
          <a:p>
            <a:pPr algn="ctr"/>
            <a:r>
              <a:rPr lang="fa-IR" sz="4000" dirty="0" smtClean="0"/>
              <a:t>نوشته ها </a:t>
            </a:r>
            <a:r>
              <a:rPr lang="fa-IR" sz="4000" dirty="0"/>
              <a:t>را ميتوان </a:t>
            </a:r>
            <a:r>
              <a:rPr lang="fa-IR" sz="4000" dirty="0" smtClean="0"/>
              <a:t>به دو </a:t>
            </a:r>
            <a:r>
              <a:rPr lang="fa-IR" sz="4000" dirty="0"/>
              <a:t>دستة </a:t>
            </a:r>
            <a:r>
              <a:rPr lang="fa-IR" sz="4000" dirty="0" smtClean="0"/>
              <a:t>تقسيم كرد</a:t>
            </a:r>
            <a:r>
              <a:rPr lang="fa-IR" sz="4000" dirty="0"/>
              <a:t>:</a:t>
            </a:r>
            <a:endParaRPr lang="fa-IR" sz="4000" dirty="0" smtClean="0"/>
          </a:p>
          <a:p>
            <a:pPr algn="ctr"/>
            <a:r>
              <a:rPr lang="fa-IR" sz="4000" dirty="0" smtClean="0">
                <a:solidFill>
                  <a:srgbClr val="00B050"/>
                </a:solidFill>
              </a:rPr>
              <a:t>نوشته های عيني</a:t>
            </a:r>
            <a:r>
              <a:rPr lang="fa-IR" sz="4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algn="ctr"/>
            <a:r>
              <a:rPr lang="fa-IR" sz="4000" dirty="0" smtClean="0">
                <a:solidFill>
                  <a:srgbClr val="00B0F0"/>
                </a:solidFill>
              </a:rPr>
              <a:t> نوشته های ذهني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9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نوشته های عینی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براي نوشتن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متن هاي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عيني،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پديده ها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را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مي بينيم،</a:t>
            </a:r>
          </a:p>
          <a:p>
            <a:pPr algn="ctr"/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صداها را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مي شنويم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، بوها را با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حس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بويايي درك و اشيا را لمس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مي ‌كنيم </a:t>
            </a:r>
            <a:endParaRPr lang="fa-IR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و مزه خوراكي ها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را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مي چشيم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؛ </a:t>
            </a:r>
            <a:endParaRPr lang="fa-IR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يعني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به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كمك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حواس خود به شناخت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مي رسيم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و حاصل درك خود را از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پديده ها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به نگارش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درمي آوريم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2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نوشته های ذهنی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در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نوشته هاي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ذهني از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محدوده ی عيني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و حواس ظاهر فراتر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می رویم.</a:t>
            </a:r>
          </a:p>
          <a:p>
            <a:pPr algn="ctr"/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و موضوع را به ياري ذهن و خيال، پرورش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مي دهيم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و</a:t>
            </a:r>
          </a:p>
          <a:p>
            <a:pPr algn="ctr"/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 مي نويسيم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fa-IR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در متن های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ذهني، نويسنده آزادي عمل بسيار زيادي دارد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و 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در واقع، توانايي ذهن نويسنده، مسير نوشته را شكل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مي دهد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1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dirty="0">
                <a:solidFill>
                  <a:srgbClr val="FF0000"/>
                </a:solidFill>
                <a:cs typeface="Arial" panose="020B0604020202020204" pitchFamily="34" charset="0"/>
              </a:rPr>
              <a:t>روش های </a:t>
            </a:r>
            <a:r>
              <a:rPr lang="fa-IR" sz="4000">
                <a:solidFill>
                  <a:srgbClr val="FF0000"/>
                </a:solidFill>
                <a:cs typeface="Arial" panose="020B0604020202020204" pitchFamily="34" charset="0"/>
              </a:rPr>
              <a:t>نوشتن </a:t>
            </a:r>
            <a:r>
              <a:rPr lang="fa-IR" sz="4000" smtClean="0">
                <a:solidFill>
                  <a:srgbClr val="FF0000"/>
                </a:solidFill>
                <a:cs typeface="Arial" panose="020B0604020202020204" pitchFamily="34" charset="0"/>
              </a:rPr>
              <a:t>متن های </a:t>
            </a:r>
            <a:r>
              <a:rPr lang="fa-IR" sz="4000" dirty="0">
                <a:solidFill>
                  <a:srgbClr val="FF0000"/>
                </a:solidFill>
                <a:cs typeface="Arial" panose="020B0604020202020204" pitchFamily="34" charset="0"/>
              </a:rPr>
              <a:t>ذهنی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908" y="2247255"/>
            <a:ext cx="8761412" cy="2982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 smtClean="0"/>
              <a:t>                                                                  </a:t>
            </a:r>
            <a:r>
              <a:rPr lang="fa-IR" sz="4000" dirty="0" smtClean="0">
                <a:solidFill>
                  <a:srgbClr val="00B0F0"/>
                </a:solidFill>
              </a:rPr>
              <a:t>1.جانشین سازی   </a:t>
            </a:r>
          </a:p>
          <a:p>
            <a:pPr marL="0" indent="0" algn="ctr">
              <a:buNone/>
            </a:pPr>
            <a:r>
              <a:rPr lang="fa-IR" dirty="0" smtClean="0"/>
              <a:t>( که در درس دهم خواندیم)</a:t>
            </a:r>
          </a:p>
          <a:p>
            <a:pPr marL="0" indent="0" algn="ctr">
              <a:buNone/>
            </a:pPr>
            <a:r>
              <a:rPr lang="fa-IR" sz="4000" dirty="0" smtClean="0">
                <a:solidFill>
                  <a:srgbClr val="92D050"/>
                </a:solidFill>
              </a:rPr>
              <a:t>2.سنجش و مقایسه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1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dirty="0" smtClean="0">
                <a:solidFill>
                  <a:srgbClr val="FF0000"/>
                </a:solidFill>
              </a:rPr>
              <a:t>سنجش و مقایسه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مقصود از سنجش و مقایسه، برقراري پيوند بين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پديده ها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و كشف روابط ميان آنها براي درك تفاوتها و شباهتهاي آنهاست. راه ارتباطی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موضوع ها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با یکدیگر،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از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طريق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رابطه ی 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معنایی آنها ايجاد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مي شود.</a:t>
            </a:r>
          </a:p>
          <a:p>
            <a:pPr algn="ctr"/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روابط معنایی موضوعات </a:t>
            </a:r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معمولا بر پایه ی« قیاس »شکل </a:t>
            </a:r>
          </a:p>
          <a:p>
            <a:pPr algn="ctr"/>
            <a:r>
              <a:rPr lang="fa-IR" sz="3200" dirty="0" smtClean="0">
                <a:solidFill>
                  <a:schemeClr val="bg2">
                    <a:lumMod val="10000"/>
                  </a:schemeClr>
                </a:solidFill>
              </a:rPr>
              <a:t>می گیرد</a:t>
            </a:r>
            <a:r>
              <a:rPr lang="fa-IR" sz="3200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تفاوت نوشته های عینی و ذهنی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/>
              <a:t>در </a:t>
            </a:r>
            <a:r>
              <a:rPr lang="fa-IR" sz="3200" dirty="0" smtClean="0"/>
              <a:t>نوشته هاي </a:t>
            </a:r>
            <a:r>
              <a:rPr lang="fa-IR" sz="3200" dirty="0"/>
              <a:t>عيني موضوع را با چيزي مقايسه مي‌كنند كه با هم در يك طبقه قرار ميگيرند</a:t>
            </a:r>
            <a:r>
              <a:rPr lang="fa-IR" sz="3200" dirty="0" smtClean="0"/>
              <a:t>؛</a:t>
            </a:r>
          </a:p>
          <a:p>
            <a:pPr algn="ctr"/>
            <a:r>
              <a:rPr lang="fa-IR" sz="3200" dirty="0" smtClean="0">
                <a:solidFill>
                  <a:srgbClr val="FF0000"/>
                </a:solidFill>
              </a:rPr>
              <a:t> مثل:</a:t>
            </a:r>
          </a:p>
          <a:p>
            <a:pPr algn="ctr"/>
            <a:r>
              <a:rPr lang="fa-IR" sz="3200" dirty="0" smtClean="0"/>
              <a:t>مقایسه ی دو </a:t>
            </a:r>
            <a:r>
              <a:rPr lang="fa-IR" sz="3200" dirty="0"/>
              <a:t>كتاب، </a:t>
            </a:r>
            <a:r>
              <a:rPr lang="fa-IR" sz="3200" dirty="0" smtClean="0"/>
              <a:t>مقایسه ی دو </a:t>
            </a:r>
            <a:r>
              <a:rPr lang="fa-IR" sz="3200" dirty="0"/>
              <a:t>خودرو، </a:t>
            </a:r>
            <a:endParaRPr lang="fa-IR" sz="3200" dirty="0" smtClean="0"/>
          </a:p>
          <a:p>
            <a:pPr marL="0" indent="0" algn="ctr">
              <a:buNone/>
            </a:pPr>
            <a:r>
              <a:rPr lang="fa-IR" sz="3200" dirty="0" smtClean="0"/>
              <a:t>دو </a:t>
            </a:r>
            <a:r>
              <a:rPr lang="fa-IR" sz="3200" dirty="0"/>
              <a:t>پرنده يا دو </a:t>
            </a:r>
            <a:r>
              <a:rPr lang="fa-IR" sz="3200" dirty="0" smtClean="0"/>
              <a:t>خانه.</a:t>
            </a:r>
          </a:p>
          <a:p>
            <a:pPr marL="0" indent="0" algn="ctr">
              <a:buNone/>
            </a:pPr>
            <a:r>
              <a:rPr lang="fa-IR" sz="3200" dirty="0" smtClean="0"/>
              <a:t>یعنی به ظاهر پدیده ها توجه می شود.</a:t>
            </a:r>
          </a:p>
        </p:txBody>
      </p:sp>
    </p:spTree>
    <p:extLst>
      <p:ext uri="{BB962C8B-B14F-4D97-AF65-F5344CB8AC3E}">
        <p14:creationId xmlns:p14="http://schemas.microsoft.com/office/powerpoint/2010/main" val="13925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254500"/>
          </a:xfrm>
        </p:spPr>
        <p:txBody>
          <a:bodyPr>
            <a:noAutofit/>
          </a:bodyPr>
          <a:lstStyle/>
          <a:p>
            <a:pPr algn="ctr"/>
            <a:r>
              <a:rPr lang="fa-IR" sz="2800" dirty="0"/>
              <a:t>اما در </a:t>
            </a:r>
            <a:r>
              <a:rPr lang="fa-IR" sz="2800" dirty="0" smtClean="0"/>
              <a:t>نوشته هاي </a:t>
            </a:r>
            <a:r>
              <a:rPr lang="fa-IR" sz="2800" dirty="0"/>
              <a:t>ذهني، وضع فرق </a:t>
            </a:r>
            <a:r>
              <a:rPr lang="fa-IR" sz="2800" dirty="0" smtClean="0"/>
              <a:t>مي‌ كند</a:t>
            </a:r>
            <a:r>
              <a:rPr lang="fa-IR" sz="2800" dirty="0"/>
              <a:t>. در نگارش ذهني از مرز حواس فراتر ميرويم و آزادانه در فضاي ذهن حركت مي‌كنيم. </a:t>
            </a:r>
            <a:endParaRPr lang="fa-IR" sz="2800" dirty="0" smtClean="0"/>
          </a:p>
          <a:p>
            <a:pPr marL="0" indent="0" algn="ctr">
              <a:buNone/>
            </a:pPr>
            <a:r>
              <a:rPr lang="fa-IR" sz="2800" dirty="0" smtClean="0"/>
              <a:t>بنابراين </a:t>
            </a:r>
            <a:r>
              <a:rPr lang="fa-IR" sz="2800" dirty="0"/>
              <a:t>ميتوانيم دو چيز را كه به ظاهر هيچ سنخيتي با هم ندارند، با هم مقايسه كنيم</a:t>
            </a:r>
            <a:r>
              <a:rPr lang="fa-IR" sz="2800" dirty="0" smtClean="0"/>
              <a:t>.</a:t>
            </a:r>
          </a:p>
          <a:p>
            <a:pPr marL="0" indent="0" algn="ctr">
              <a:buNone/>
            </a:pPr>
            <a:r>
              <a:rPr lang="fa-IR" sz="2800" dirty="0" smtClean="0">
                <a:solidFill>
                  <a:srgbClr val="FF0000"/>
                </a:solidFill>
              </a:rPr>
              <a:t>مثل:</a:t>
            </a:r>
          </a:p>
          <a:p>
            <a:pPr marL="0" indent="0" algn="ctr">
              <a:buNone/>
            </a:pPr>
            <a:r>
              <a:rPr lang="fa-IR" sz="2800" dirty="0" smtClean="0"/>
              <a:t> مقایسه ی قلم با خون شهید</a:t>
            </a:r>
          </a:p>
          <a:p>
            <a:pPr marL="0" indent="0" algn="ctr">
              <a:buNone/>
            </a:pPr>
            <a:r>
              <a:rPr lang="fa-IR" sz="2800" dirty="0" smtClean="0"/>
              <a:t>مقایسه ی کتاب با انسان  </a:t>
            </a:r>
          </a:p>
          <a:p>
            <a:pPr marL="0" indent="0" algn="ctr">
              <a:buNone/>
            </a:pPr>
            <a:r>
              <a:rPr lang="fa-IR" sz="2800" dirty="0" smtClean="0"/>
              <a:t>مقایسه ی دیوار با تنهایی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27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dirty="0" smtClean="0"/>
              <a:t>برای نوشتن متن ذهنی می توانیم از </a:t>
            </a:r>
            <a:r>
              <a:rPr lang="fa-IR" sz="2400" dirty="0"/>
              <a:t>پيوند زدن آن موضوع به </a:t>
            </a:r>
            <a:r>
              <a:rPr lang="fa-IR" sz="2400" dirty="0" smtClean="0"/>
              <a:t>موضوع هاي </a:t>
            </a:r>
            <a:r>
              <a:rPr lang="fa-IR" sz="2400" dirty="0"/>
              <a:t>ديگر بهره ببريم. </a:t>
            </a:r>
            <a:endParaRPr lang="fa-IR" sz="2400" dirty="0" smtClean="0"/>
          </a:p>
          <a:p>
            <a:pPr algn="ctr"/>
            <a:r>
              <a:rPr lang="fa-IR" sz="2400" dirty="0" smtClean="0"/>
              <a:t>وقتی </a:t>
            </a:r>
            <a:r>
              <a:rPr lang="fa-IR" sz="2400" dirty="0"/>
              <a:t>موضوعی را به موضوع دیگری پیوند میزنیم، در واقع فضای جدیدی برای نوشتن ایجاد میکنیم. </a:t>
            </a:r>
            <a:endParaRPr lang="fa-IR" sz="2400" dirty="0" smtClean="0"/>
          </a:p>
          <a:p>
            <a:pPr algn="ctr"/>
            <a:r>
              <a:rPr lang="fa-IR" sz="2400" dirty="0" smtClean="0"/>
              <a:t>ميتوان موضوع ها </a:t>
            </a:r>
            <a:r>
              <a:rPr lang="fa-IR" sz="2400" dirty="0"/>
              <a:t>را به كمك </a:t>
            </a:r>
            <a:r>
              <a:rPr lang="fa-IR" sz="2400" dirty="0" smtClean="0"/>
              <a:t>رابطه ی </a:t>
            </a:r>
            <a:r>
              <a:rPr lang="fa-IR" sz="2400" dirty="0"/>
              <a:t>ذهني به هم ربط داد؛ </a:t>
            </a:r>
            <a:endParaRPr lang="fa-IR" sz="2400" dirty="0" smtClean="0"/>
          </a:p>
          <a:p>
            <a:pPr algn="ctr"/>
            <a:r>
              <a:rPr lang="fa-IR" sz="2400" dirty="0" smtClean="0"/>
              <a:t>آنها </a:t>
            </a:r>
            <a:r>
              <a:rPr lang="fa-IR" sz="2400" dirty="0"/>
              <a:t>را </a:t>
            </a:r>
            <a:r>
              <a:rPr lang="fa-IR" sz="2400" dirty="0">
                <a:solidFill>
                  <a:schemeClr val="accent3">
                    <a:lumMod val="75000"/>
                  </a:schemeClr>
                </a:solidFill>
              </a:rPr>
              <a:t>مقايسه</a:t>
            </a:r>
            <a:r>
              <a:rPr lang="fa-IR" sz="2400" dirty="0"/>
              <a:t> </a:t>
            </a:r>
            <a:r>
              <a:rPr lang="fa-IR" sz="2400" dirty="0" smtClean="0"/>
              <a:t>كرد</a:t>
            </a:r>
          </a:p>
          <a:p>
            <a:pPr algn="ctr"/>
            <a:r>
              <a:rPr lang="fa-IR" sz="2400" dirty="0" smtClean="0"/>
              <a:t> و </a:t>
            </a:r>
            <a:r>
              <a:rPr lang="fa-IR" sz="2400" dirty="0">
                <a:solidFill>
                  <a:srgbClr val="00B050"/>
                </a:solidFill>
              </a:rPr>
              <a:t>كار آفرينش </a:t>
            </a:r>
            <a:r>
              <a:rPr lang="fa-IR" sz="2400" dirty="0"/>
              <a:t>را براي </a:t>
            </a:r>
            <a:r>
              <a:rPr lang="fa-IR" sz="2400" dirty="0">
                <a:solidFill>
                  <a:srgbClr val="FF0000"/>
                </a:solidFill>
              </a:rPr>
              <a:t>ذهن آسان </a:t>
            </a:r>
            <a:r>
              <a:rPr lang="fa-IR" sz="2400" dirty="0"/>
              <a:t>نمود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848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</TotalTime>
  <Words>495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Ion Boardroom</vt:lpstr>
      <vt:lpstr>فارسی و نگارش پایه: دهم</vt:lpstr>
      <vt:lpstr>نوشته های ذهنی ( ۲ ): سنجش و مقایسه </vt:lpstr>
      <vt:lpstr>نوشته های عینی</vt:lpstr>
      <vt:lpstr>نوشته های ذهنی</vt:lpstr>
      <vt:lpstr>روش های نوشتن متن های ذهنی</vt:lpstr>
      <vt:lpstr>سنجش و مقایسه</vt:lpstr>
      <vt:lpstr>تفاوت نوشته های عینی و ذهنی</vt:lpstr>
      <vt:lpstr>PowerPoint Presentation</vt:lpstr>
      <vt:lpstr>PowerPoint Presentation</vt:lpstr>
      <vt:lpstr>دست به قلم شوید و بیافرینید!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فارسی و نگارش پایه: دهم</dc:title>
  <dc:creator>Windows User</dc:creator>
  <cp:lastModifiedBy>Windows User</cp:lastModifiedBy>
  <cp:revision>18</cp:revision>
  <dcterms:created xsi:type="dcterms:W3CDTF">2020-03-01T14:32:21Z</dcterms:created>
  <dcterms:modified xsi:type="dcterms:W3CDTF">2020-03-01T16:39:58Z</dcterms:modified>
</cp:coreProperties>
</file>